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7" r:id="rId2"/>
    <p:sldId id="267" r:id="rId3"/>
    <p:sldId id="363" r:id="rId4"/>
    <p:sldId id="364" r:id="rId5"/>
    <p:sldId id="365" r:id="rId6"/>
    <p:sldId id="346" r:id="rId7"/>
    <p:sldId id="347" r:id="rId8"/>
    <p:sldId id="334" r:id="rId9"/>
    <p:sldId id="366" r:id="rId10"/>
    <p:sldId id="328" r:id="rId11"/>
    <p:sldId id="367" r:id="rId12"/>
    <p:sldId id="259" r:id="rId13"/>
    <p:sldId id="272" r:id="rId14"/>
    <p:sldId id="329" r:id="rId15"/>
    <p:sldId id="330" r:id="rId16"/>
    <p:sldId id="331" r:id="rId17"/>
    <p:sldId id="282" r:id="rId18"/>
    <p:sldId id="338" r:id="rId19"/>
    <p:sldId id="339" r:id="rId20"/>
    <p:sldId id="340" r:id="rId21"/>
    <p:sldId id="341" r:id="rId22"/>
    <p:sldId id="336" r:id="rId23"/>
    <p:sldId id="275" r:id="rId24"/>
    <p:sldId id="361" r:id="rId25"/>
    <p:sldId id="362" r:id="rId26"/>
    <p:sldId id="353" r:id="rId27"/>
    <p:sldId id="354" r:id="rId28"/>
    <p:sldId id="355" r:id="rId29"/>
    <p:sldId id="356" r:id="rId30"/>
    <p:sldId id="357" r:id="rId31"/>
    <p:sldId id="368" r:id="rId32"/>
    <p:sldId id="372" r:id="rId33"/>
    <p:sldId id="373" r:id="rId34"/>
    <p:sldId id="371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652" autoAdjust="0"/>
  </p:normalViewPr>
  <p:slideViewPr>
    <p:cSldViewPr>
      <p:cViewPr>
        <p:scale>
          <a:sx n="70" d="100"/>
          <a:sy n="70" d="100"/>
        </p:scale>
        <p:origin x="-75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944" cy="46450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878" y="1"/>
            <a:ext cx="3038944" cy="46450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pPr>
              <a:defRPr/>
            </a:pPr>
            <a:fld id="{4D102EE4-44B5-4FE2-9B41-7D7332B7384E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3"/>
            <a:ext cx="3038944" cy="46450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878" y="8830313"/>
            <a:ext cx="3038944" cy="46450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pPr>
              <a:defRPr/>
            </a:pPr>
            <a:fld id="{2B9268D8-AFEC-4B93-A359-792459DCC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944" cy="46450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878" y="1"/>
            <a:ext cx="3038944" cy="46450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221FCF-A16F-4FA0-9522-666D73C5ED3C}" type="datetimeFigureOut">
              <a:rPr lang="en-IN"/>
              <a:pPr>
                <a:defRPr/>
              </a:pPr>
              <a:t>19-01-2018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7" y="4416743"/>
            <a:ext cx="5609267" cy="4182112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3"/>
            <a:ext cx="3038944" cy="46450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878" y="8830313"/>
            <a:ext cx="3038944" cy="46450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479374-F21B-4F6F-9D7E-27CFD23EC14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F59FF6-2CCB-4F07-823E-7C0A1A749403}" type="slidenum">
              <a:rPr lang="en-IN" smtClean="0"/>
              <a:pPr/>
              <a:t>6</a:t>
            </a:fld>
            <a:endParaRPr lang="en-I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70556F-1977-4621-85B7-86E5EDEE0CBF}" type="slidenum">
              <a:rPr lang="en-IN" smtClean="0"/>
              <a:pPr/>
              <a:t>7</a:t>
            </a:fld>
            <a:endParaRPr lang="en-I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BC08F4-8730-4FD6-883E-ED1A51F23080}" type="slidenum">
              <a:rPr lang="en-IN" smtClean="0"/>
              <a:pPr/>
              <a:t>14</a:t>
            </a:fld>
            <a:endParaRPr lang="en-I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4E41B3-3C09-424C-8DF3-99DD126C90E8}" type="slidenum">
              <a:rPr lang="en-IN" smtClean="0"/>
              <a:pPr/>
              <a:t>26</a:t>
            </a:fld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0AE1-5831-4871-B505-C235809FA6B4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F6DD7-E5C8-4295-A182-DA3AB2B8C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8521-986C-41EA-94AE-7465D3468897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747E7-5AB5-4E86-A64F-5EB96C71C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C462-FFD9-4DFF-A464-3755B0AC0765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B919-546C-4520-A4BB-8D137499E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CC04-3E3F-4799-960C-B8CEE824FDFA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B67C3-9A47-4BB7-AFE4-740FCE1BD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53629-DAEC-497A-B5DA-C88DA57AD7AC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4990-75AD-4976-B36A-8D295F553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DA0A-A80B-4C7C-9239-241BD70345DF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AB33-F8E4-45CD-A3C3-4AF2868DF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2663-B04E-4653-B1A0-E13A62D9A0DD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74C64-3426-4E98-B548-2809F84FC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43D81-3288-483F-B630-CD32961DB386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C0332-2380-4EC0-BB0A-16F1391C5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C763-651B-4039-B977-46FDBA870C91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A2685-CC25-43D0-88B5-E6438B3C4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54C0-5A74-4A02-A015-52988D9B48B9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C1E6-F2B4-4A6A-8139-2776F8A47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9F1-03E4-41E4-A05F-7E6FD3BC461B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5D4E5-4674-4DD4-8563-02C5080CF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A55C2E-CC1E-4FEE-A5F9-7B6686A3E8B9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7E3086-ABAF-4589-9E48-977DE2EC1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3962400"/>
            <a:ext cx="9144000" cy="165576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40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dirty="0"/>
              <a:t>N C R M P  Phase-II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800" b="1" dirty="0"/>
              <a:t>8</a:t>
            </a:r>
            <a:r>
              <a:rPr lang="en-US" sz="3800" b="1" baseline="30000" dirty="0"/>
              <a:t>th</a:t>
            </a:r>
            <a:r>
              <a:rPr lang="en-US" sz="3800" b="1" dirty="0"/>
              <a:t> Project Steering Committee Meeting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800" b="1" dirty="0"/>
              <a:t>19</a:t>
            </a:r>
            <a:r>
              <a:rPr lang="en-US" sz="3800" b="1" baseline="30000" dirty="0"/>
              <a:t>th</a:t>
            </a:r>
            <a:r>
              <a:rPr lang="en-US" sz="3800" b="1" dirty="0"/>
              <a:t>January 2018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5800" b="1" dirty="0"/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5800" dirty="0"/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4000" dirty="0"/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40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051" name="Picture 5" descr="ndma-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371600"/>
            <a:ext cx="2428875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4B13-21CB-4627-8B9B-D85D85E5D0E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AGENDA ITEM (III): COMPONENT  A      		</a:t>
            </a:r>
            <a:b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Early Warning Dissemination System(EWDS)</a:t>
            </a:r>
            <a:endParaRPr lang="en-IN" sz="2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b="1" dirty="0" smtClean="0">
                <a:latin typeface="Arial" charset="0"/>
                <a:cs typeface="Arial" charset="0"/>
              </a:rPr>
              <a:t>Goa: </a:t>
            </a:r>
            <a:r>
              <a:rPr lang="en-IN" sz="2000" dirty="0" smtClean="0">
                <a:latin typeface="Arial" charset="0"/>
                <a:cs typeface="Arial" charset="0"/>
              </a:rPr>
              <a:t>TCIL appointed as Knowledge Partner (May 2017) . Survey work in progress. Combination of Satellite Technology and DMR Technology Option  finalised.</a:t>
            </a:r>
          </a:p>
          <a:p>
            <a:pPr algn="just">
              <a:spcBef>
                <a:spcPct val="0"/>
              </a:spcBef>
              <a:buNone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b="1" dirty="0" smtClean="0">
                <a:latin typeface="Arial" charset="0"/>
                <a:cs typeface="Arial" charset="0"/>
              </a:rPr>
              <a:t>Gujarat</a:t>
            </a:r>
            <a:r>
              <a:rPr lang="en-IN" sz="2000" dirty="0" smtClean="0">
                <a:latin typeface="Arial" charset="0"/>
                <a:cs typeface="Arial" charset="0"/>
              </a:rPr>
              <a:t>: KPMG Knowledge Partner. Satellite based modified Technology finalised. RFP under finalization</a:t>
            </a:r>
          </a:p>
          <a:p>
            <a:pPr algn="just">
              <a:spcBef>
                <a:spcPct val="0"/>
              </a:spcBef>
              <a:buNone/>
            </a:pPr>
            <a:endParaRPr lang="en-IN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b="1" dirty="0" smtClean="0">
                <a:latin typeface="Arial" charset="0"/>
                <a:cs typeface="Arial" charset="0"/>
              </a:rPr>
              <a:t>Karnataka</a:t>
            </a:r>
            <a:r>
              <a:rPr lang="en-IN" sz="2000" dirty="0" smtClean="0">
                <a:latin typeface="Arial" charset="0"/>
                <a:cs typeface="Arial" charset="0"/>
              </a:rPr>
              <a:t>: TCIL engaged as  Knowledge Partner (December 2017).Survey work being taken up  by TCIL.</a:t>
            </a:r>
          </a:p>
          <a:p>
            <a:pPr algn="just">
              <a:spcBef>
                <a:spcPct val="0"/>
              </a:spcBef>
              <a:buNone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None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b="1" dirty="0" smtClean="0">
                <a:latin typeface="Arial" charset="0"/>
                <a:cs typeface="Arial" charset="0"/>
              </a:rPr>
              <a:t>Kerala</a:t>
            </a:r>
            <a:r>
              <a:rPr lang="en-IN" sz="2000" dirty="0" smtClean="0">
                <a:latin typeface="Arial" charset="0"/>
                <a:cs typeface="Arial" charset="0"/>
              </a:rPr>
              <a:t>: TCIL  Knowledge Partner. However, contract agreement not yet signed.</a:t>
            </a:r>
          </a:p>
          <a:p>
            <a:pPr algn="just">
              <a:spcBef>
                <a:spcPct val="0"/>
              </a:spcBef>
              <a:buNone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en-IN" sz="16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1600" b="1" dirty="0" smtClean="0">
                <a:latin typeface="Arial" charset="0"/>
                <a:cs typeface="Arial" charset="0"/>
              </a:rPr>
              <a:t>				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1800" b="1" dirty="0" smtClean="0">
                <a:latin typeface="Arial" charset="0"/>
                <a:cs typeface="Arial" charset="0"/>
              </a:rPr>
              <a:t>			</a:t>
            </a:r>
            <a:endParaRPr lang="en-IN" sz="16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1600" dirty="0" smtClean="0"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1800" b="1" dirty="0" smtClean="0">
                <a:latin typeface="Arial" charset="0"/>
                <a:cs typeface="Arial" charset="0"/>
              </a:rPr>
              <a:t>	</a:t>
            </a:r>
          </a:p>
          <a:p>
            <a:pPr algn="just">
              <a:buFont typeface="Arial" charset="0"/>
              <a:buNone/>
            </a:pPr>
            <a:r>
              <a:rPr lang="en-IN" sz="2000" dirty="0" smtClean="0">
                <a:latin typeface="Arial" charset="0"/>
                <a:cs typeface="Arial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IN" sz="1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IN" sz="2400" b="1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Font typeface="Arial" charset="0"/>
              <a:buNone/>
            </a:pPr>
            <a:endParaRPr lang="en-IN" dirty="0" smtClean="0"/>
          </a:p>
          <a:p>
            <a:pPr>
              <a:buFont typeface="Arial" charset="0"/>
              <a:buNone/>
            </a:pPr>
            <a:endParaRPr lang="en-IN" dirty="0" smtClean="0"/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A41B7-A259-429B-9E0C-BCA1618D14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2293" name="Group 29"/>
          <p:cNvGrpSpPr>
            <a:grpSpLocks/>
          </p:cNvGrpSpPr>
          <p:nvPr/>
        </p:nvGrpSpPr>
        <p:grpSpPr bwMode="auto">
          <a:xfrm>
            <a:off x="228600" y="152400"/>
            <a:ext cx="685800" cy="685800"/>
            <a:chOff x="2516931" y="2503358"/>
            <a:chExt cx="1561892" cy="1598089"/>
          </a:xfrm>
        </p:grpSpPr>
        <p:pic>
          <p:nvPicPr>
            <p:cNvPr id="12294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Contd..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B67C3-9A47-4BB7-AFE4-740FCE1BD5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None/>
            </a:pPr>
            <a:endParaRPr lang="en-IN" sz="16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b="1" dirty="0" smtClean="0">
                <a:latin typeface="Arial" charset="0"/>
                <a:cs typeface="Arial" charset="0"/>
              </a:rPr>
              <a:t>Maharashtra</a:t>
            </a:r>
            <a:r>
              <a:rPr lang="en-IN" sz="2000" dirty="0" smtClean="0">
                <a:latin typeface="Arial" charset="0"/>
                <a:cs typeface="Arial" charset="0"/>
              </a:rPr>
              <a:t>: TCIL engaged  as Knowledge Partner . Kick-off meeting  held on 30</a:t>
            </a:r>
            <a:r>
              <a:rPr lang="en-IN" sz="2000" baseline="30000" dirty="0" smtClean="0">
                <a:latin typeface="Arial" charset="0"/>
                <a:cs typeface="Arial" charset="0"/>
              </a:rPr>
              <a:t>th</a:t>
            </a:r>
            <a:r>
              <a:rPr lang="en-IN" sz="2000" dirty="0" smtClean="0">
                <a:latin typeface="Arial" charset="0"/>
                <a:cs typeface="Arial" charset="0"/>
              </a:rPr>
              <a:t> Nov, 2017. Technology Option  getting finalised. RFP/ Award of work by April, 2018.</a:t>
            </a:r>
          </a:p>
          <a:p>
            <a:pPr>
              <a:spcBef>
                <a:spcPct val="0"/>
              </a:spcBef>
              <a:buNone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b="1" dirty="0" smtClean="0">
                <a:latin typeface="Arial" charset="0"/>
                <a:cs typeface="Arial" charset="0"/>
              </a:rPr>
              <a:t>West Bengal</a:t>
            </a:r>
            <a:r>
              <a:rPr lang="en-IN" sz="2000" dirty="0" smtClean="0">
                <a:latin typeface="Arial" charset="0"/>
                <a:cs typeface="Arial" charset="0"/>
              </a:rPr>
              <a:t>: RFP floated to engage Knowledge Partner. Bids under evaluation.</a:t>
            </a:r>
            <a:r>
              <a:rPr lang="en-IN" sz="2000" b="1" dirty="0" smtClean="0"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endParaRPr lang="en-IN" sz="2000" b="1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2000" b="1" dirty="0" smtClean="0">
                <a:latin typeface="Arial" charset="0"/>
                <a:cs typeface="Arial" charset="0"/>
              </a:rPr>
              <a:t>             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2000" b="1" dirty="0" smtClean="0">
                <a:latin typeface="Arial" charset="0"/>
                <a:cs typeface="Arial" charset="0"/>
              </a:rPr>
              <a:t>	</a:t>
            </a:r>
            <a:r>
              <a:rPr lang="en-IN" sz="1800" b="1" u="sng" dirty="0" smtClean="0">
                <a:latin typeface="Arial" charset="0"/>
                <a:cs typeface="Arial" charset="0"/>
              </a:rPr>
              <a:t>TIMELINE FOR  RFP/AWARD OF WORK FORSUPPLY/COMMISSIONING </a:t>
            </a:r>
            <a:r>
              <a:rPr lang="en-IN" sz="1800" b="1" dirty="0" smtClean="0">
                <a:latin typeface="Arial" charset="0"/>
                <a:cs typeface="Arial" charset="0"/>
              </a:rPr>
              <a:t>	   			</a:t>
            </a:r>
            <a:r>
              <a:rPr lang="en-IN" sz="1800" b="1" u="sng" dirty="0" smtClean="0">
                <a:latin typeface="Arial" charset="0"/>
                <a:cs typeface="Arial" charset="0"/>
              </a:rPr>
              <a:t>OF EWDS</a:t>
            </a:r>
            <a:r>
              <a:rPr lang="en-IN" sz="1800" u="sng" dirty="0" smtClean="0">
                <a:latin typeface="Arial" charset="0"/>
                <a:cs typeface="Arial" charset="0"/>
              </a:rPr>
              <a:t>?</a:t>
            </a:r>
            <a:endParaRPr lang="en-IN" sz="2000" u="sng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2000" b="1" dirty="0" smtClean="0">
                <a:latin typeface="Arial" charset="0"/>
                <a:cs typeface="Arial" charset="0"/>
              </a:rPr>
              <a:t>				</a:t>
            </a:r>
            <a:endParaRPr lang="en-IN" sz="1600" b="1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1800" b="1" dirty="0" smtClean="0">
                <a:latin typeface="Arial" charset="0"/>
                <a:cs typeface="Arial" charset="0"/>
              </a:rPr>
              <a:t>			</a:t>
            </a:r>
            <a:endParaRPr lang="en-IN" sz="16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1600" dirty="0" smtClean="0"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IN" sz="1800" b="1" dirty="0" smtClean="0">
                <a:latin typeface="Arial" charset="0"/>
                <a:cs typeface="Arial" charset="0"/>
              </a:rPr>
              <a:t>	</a:t>
            </a:r>
          </a:p>
          <a:p>
            <a:pPr algn="just">
              <a:buFont typeface="Arial" charset="0"/>
              <a:buNone/>
            </a:pPr>
            <a:r>
              <a:rPr lang="en-IN" sz="2000" dirty="0" smtClean="0">
                <a:latin typeface="Arial" charset="0"/>
                <a:cs typeface="Arial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IN" sz="1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IN" sz="2400" b="1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Font typeface="Arial" charset="0"/>
              <a:buNone/>
            </a:pPr>
            <a:endParaRPr lang="en-IN" dirty="0" smtClean="0"/>
          </a:p>
          <a:p>
            <a:pPr>
              <a:buFont typeface="Arial" charset="0"/>
              <a:buNone/>
            </a:pP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r>
              <a:rPr lang="en-IN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(IV) COMP. B : CYCLONE RISK MITIGATION INFRASTRUCTURE</a:t>
            </a:r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b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Physical Progress- GOA </a:t>
            </a:r>
            <a:r>
              <a:rPr lang="en-IN" sz="2400" b="1" dirty="0" smtClean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867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IN" sz="2800" dirty="0" smtClean="0">
                <a:latin typeface="Arial" charset="0"/>
                <a:cs typeface="Arial" charset="0"/>
              </a:rPr>
              <a:t> </a:t>
            </a:r>
          </a:p>
          <a:p>
            <a:pPr algn="just"/>
            <a:r>
              <a:rPr lang="en-IN" sz="1800" b="1" u="sng" dirty="0" smtClean="0">
                <a:latin typeface="Arial" pitchFamily="34" charset="0"/>
                <a:cs typeface="Arial" pitchFamily="34" charset="0"/>
              </a:rPr>
              <a:t>MPCS (16 Nos.)</a:t>
            </a:r>
            <a:r>
              <a:rPr lang="en-IN" sz="1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: One MPCS under construction , Tenders under evaluation for 7 sites. Timeline for finalisation? </a:t>
            </a:r>
          </a:p>
          <a:p>
            <a:pPr algn="just">
              <a:buFont typeface="Arial" charset="0"/>
              <a:buNone/>
            </a:pPr>
            <a:r>
              <a:rPr lang="en-IN" sz="1800" dirty="0" smtClean="0">
                <a:latin typeface="Arial" pitchFamily="34" charset="0"/>
                <a:cs typeface="Arial" pitchFamily="34" charset="0"/>
              </a:rPr>
              <a:t>      -Tenders for remaining sites to be floated  by February ,2018.</a:t>
            </a:r>
          </a:p>
          <a:p>
            <a:pPr algn="just">
              <a:buFont typeface="Arial" charset="0"/>
              <a:buNone/>
            </a:pP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1800" b="1" u="sng" dirty="0" smtClean="0">
                <a:latin typeface="Arial" pitchFamily="34" charset="0"/>
                <a:cs typeface="Arial" pitchFamily="34" charset="0"/>
              </a:rPr>
              <a:t>Roads :  (30 </a:t>
            </a:r>
            <a:r>
              <a:rPr lang="en-IN" sz="1800" b="1" u="sng" dirty="0" err="1" smtClean="0">
                <a:latin typeface="Arial" pitchFamily="34" charset="0"/>
                <a:cs typeface="Arial" pitchFamily="34" charset="0"/>
              </a:rPr>
              <a:t>Kms</a:t>
            </a:r>
            <a:r>
              <a:rPr lang="en-IN" sz="1800" b="1" u="sn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IN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: Dropped, keeping in view availability of  good network. Savings to be utilised  for other works under Component B.</a:t>
            </a:r>
          </a:p>
          <a:p>
            <a:pPr algn="just"/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800" b="1" u="sng" dirty="0" smtClean="0">
                <a:latin typeface="Arial" pitchFamily="34" charset="0"/>
                <a:cs typeface="Arial" pitchFamily="34" charset="0"/>
              </a:rPr>
              <a:t>Saline Embankment (2 no/13km) 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:  Design of the </a:t>
            </a:r>
            <a:r>
              <a:rPr lang="en-IN" sz="1800" dirty="0" err="1" smtClean="0">
                <a:latin typeface="Arial" pitchFamily="34" charset="0"/>
                <a:cs typeface="Arial" pitchFamily="34" charset="0"/>
              </a:rPr>
              <a:t>Diwar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 Bund  finalized by World Bank. EIA /SIA study  completed and report under review by Bank.</a:t>
            </a:r>
          </a:p>
          <a:p>
            <a:pPr>
              <a:buFont typeface="Arial" charset="0"/>
              <a:buNone/>
            </a:pPr>
            <a:r>
              <a:rPr lang="en-IN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800" b="1" u="sng" dirty="0" smtClean="0">
                <a:latin typeface="Arial" pitchFamily="34" charset="0"/>
                <a:cs typeface="Arial" pitchFamily="34" charset="0"/>
              </a:rPr>
              <a:t>Underground Cabling 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:  (25 Km)  Site for Underground Cabling identified at </a:t>
            </a:r>
            <a:r>
              <a:rPr lang="en-IN" sz="1800" dirty="0" err="1" smtClean="0">
                <a:latin typeface="Arial" pitchFamily="34" charset="0"/>
                <a:cs typeface="Arial" pitchFamily="34" charset="0"/>
              </a:rPr>
              <a:t>Anjuna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 Beach.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DPR  prepared by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Discom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is under review with SPIU for compliance of  World Bank observations (since last 4 months). EIA/SIA  underway.</a:t>
            </a:r>
            <a:endParaRPr lang="en-US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n-IN" sz="1800" dirty="0" smtClean="0">
                <a:latin typeface="Arial" pitchFamily="34" charset="0"/>
                <a:cs typeface="Arial" pitchFamily="34" charset="0"/>
              </a:rPr>
              <a:t>     			</a:t>
            </a:r>
            <a:r>
              <a:rPr lang="en-IN" sz="1800" b="1" dirty="0" smtClean="0">
                <a:latin typeface="Arial" pitchFamily="34" charset="0"/>
                <a:cs typeface="Arial" pitchFamily="34" charset="0"/>
              </a:rPr>
              <a:t>Timeline for Finalisation of DPR/ Tendering    ?</a:t>
            </a:r>
          </a:p>
          <a:p>
            <a:pPr>
              <a:buFont typeface="Arial" charset="0"/>
              <a:buNone/>
            </a:pP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IN" sz="1200" dirty="0" smtClean="0"/>
          </a:p>
          <a:p>
            <a:pPr>
              <a:buFont typeface="Arial" charset="0"/>
              <a:buNone/>
            </a:pPr>
            <a:endParaRPr lang="en-IN" sz="1400" dirty="0" smtClean="0"/>
          </a:p>
          <a:p>
            <a:pPr>
              <a:buFont typeface="Arial" charset="0"/>
              <a:buNone/>
            </a:pPr>
            <a:endParaRPr lang="en-IN" dirty="0" smtClean="0"/>
          </a:p>
          <a:p>
            <a:pPr>
              <a:buFont typeface="Arial" charset="0"/>
              <a:buNone/>
            </a:pPr>
            <a:endParaRPr lang="en-IN" dirty="0" smtClean="0"/>
          </a:p>
          <a:p>
            <a:endParaRPr lang="en-IN" dirty="0" smtClean="0"/>
          </a:p>
        </p:txBody>
      </p:sp>
      <p:grpSp>
        <p:nvGrpSpPr>
          <p:cNvPr id="13316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13318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/>
          <a:lstStyle/>
          <a:p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(IV) COMP. B : CYCLONE RISK MITIGATION INFRASTRUCTURE</a:t>
            </a:r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b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Physical Progress- GUJARAT</a:t>
            </a:r>
            <a:r>
              <a:rPr lang="en-IN" sz="2400" b="1" dirty="0" smtClean="0">
                <a:solidFill>
                  <a:srgbClr val="FFFF00"/>
                </a:solidFill>
              </a:rPr>
              <a:t>		</a:t>
            </a:r>
            <a:endParaRPr lang="en-IN" sz="24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63246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IN" sz="1800" b="1" u="sng" dirty="0" smtClean="0">
                <a:latin typeface="Arial" charset="0"/>
                <a:cs typeface="Arial" charset="0"/>
              </a:rPr>
              <a:t>MPCS</a:t>
            </a:r>
            <a:r>
              <a:rPr lang="en-IN" sz="1800" b="1" dirty="0" smtClean="0">
                <a:latin typeface="Arial" charset="0"/>
                <a:cs typeface="Arial" charset="0"/>
              </a:rPr>
              <a:t>  (</a:t>
            </a:r>
            <a:r>
              <a:rPr lang="en-IN" sz="1800" dirty="0" smtClean="0">
                <a:latin typeface="Arial" charset="0"/>
                <a:cs typeface="Arial" charset="0"/>
              </a:rPr>
              <a:t>100 Nos.): </a:t>
            </a:r>
            <a:r>
              <a:rPr lang="en-IN" sz="1800" b="1" dirty="0" smtClean="0">
                <a:latin typeface="Arial" charset="0"/>
                <a:cs typeface="Arial" charset="0"/>
              </a:rPr>
              <a:t>22 completed; </a:t>
            </a:r>
            <a:r>
              <a:rPr lang="en-IN" sz="1800" dirty="0" smtClean="0">
                <a:latin typeface="Arial" charset="0"/>
                <a:cs typeface="Arial" charset="0"/>
              </a:rPr>
              <a:t>4 under construction;28  tenders  under evaluation  ( to be awarded by end of January, 2018);46 to be tendered out by end of January, 2018.</a:t>
            </a:r>
          </a:p>
          <a:p>
            <a:pPr lvl="1">
              <a:buFont typeface="Arial" charset="0"/>
              <a:buNone/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 marL="336550" lvl="1" indent="3175">
              <a:buFont typeface="Arial" charset="0"/>
              <a:buNone/>
              <a:defRPr/>
            </a:pPr>
            <a:r>
              <a:rPr lang="en-IN" sz="1800" b="1" dirty="0" smtClean="0">
                <a:latin typeface="Arial" charset="0"/>
                <a:cs typeface="Arial" charset="0"/>
              </a:rPr>
              <a:t>Status of handing over of completed cyclone shelters, formation of CSMMC, provision of Corpus fund?</a:t>
            </a:r>
          </a:p>
          <a:p>
            <a:pPr lvl="1">
              <a:buFont typeface="Arial" charset="0"/>
              <a:buNone/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IN" sz="1800" b="1" u="sng" dirty="0" smtClean="0">
                <a:latin typeface="Arial" charset="0"/>
                <a:cs typeface="Arial" charset="0"/>
              </a:rPr>
              <a:t>Roads (43 </a:t>
            </a:r>
            <a:r>
              <a:rPr lang="en-IN" sz="1800" b="1" u="sng" dirty="0" err="1" smtClean="0">
                <a:latin typeface="Arial" charset="0"/>
                <a:cs typeface="Arial" charset="0"/>
              </a:rPr>
              <a:t>Nos</a:t>
            </a:r>
            <a:r>
              <a:rPr lang="en-IN" sz="1800" b="1" u="sng" dirty="0" smtClean="0">
                <a:latin typeface="Arial" charset="0"/>
                <a:cs typeface="Arial" charset="0"/>
              </a:rPr>
              <a:t>/156.74km.) </a:t>
            </a:r>
            <a:r>
              <a:rPr lang="en-IN" sz="1800" b="1" dirty="0" smtClean="0">
                <a:latin typeface="Arial" charset="0"/>
                <a:cs typeface="Arial" charset="0"/>
              </a:rPr>
              <a:t>: </a:t>
            </a:r>
            <a:r>
              <a:rPr lang="en-IN" sz="1800" dirty="0" smtClean="0">
                <a:latin typeface="Arial" charset="0"/>
                <a:cs typeface="Arial" charset="0"/>
              </a:rPr>
              <a:t>27 </a:t>
            </a:r>
            <a:r>
              <a:rPr lang="en-IN" sz="1800" dirty="0" err="1" smtClean="0">
                <a:latin typeface="Arial" charset="0"/>
                <a:cs typeface="Arial" charset="0"/>
              </a:rPr>
              <a:t>Nos</a:t>
            </a:r>
            <a:r>
              <a:rPr lang="en-IN" sz="1800" dirty="0" smtClean="0">
                <a:latin typeface="Arial" charset="0"/>
                <a:cs typeface="Arial" charset="0"/>
              </a:rPr>
              <a:t>/99.53 km  completed.  12 no/ 52.12 km under construction . Tenders to be invited for 4 roads by end of January, 2018.</a:t>
            </a:r>
          </a:p>
          <a:p>
            <a:pPr>
              <a:buFont typeface="Arial" charset="0"/>
              <a:buNone/>
              <a:defRPr/>
            </a:pPr>
            <a:r>
              <a:rPr lang="en-IN" sz="1800" b="1" dirty="0" smtClean="0">
                <a:latin typeface="Arial" charset="0"/>
                <a:cs typeface="Arial" charset="0"/>
              </a:rPr>
              <a:t>    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IN" sz="1800" b="1" u="sng" dirty="0" smtClean="0">
                <a:latin typeface="Arial" charset="0"/>
                <a:cs typeface="Arial" charset="0"/>
              </a:rPr>
              <a:t>Underground Cabling (430 km)</a:t>
            </a:r>
            <a:r>
              <a:rPr lang="en-IN" sz="1800" b="1" dirty="0" smtClean="0">
                <a:latin typeface="Arial" charset="0"/>
                <a:cs typeface="Arial" charset="0"/>
              </a:rPr>
              <a:t>  </a:t>
            </a:r>
            <a:r>
              <a:rPr lang="en-IN" sz="1800" dirty="0" smtClean="0"/>
              <a:t>:</a:t>
            </a:r>
            <a:r>
              <a:rPr lang="en-IN" sz="1800" dirty="0" smtClean="0">
                <a:latin typeface="Arial" charset="0"/>
                <a:cs typeface="Arial" charset="0"/>
              </a:rPr>
              <a:t>. EIA/SIA study under progress. Report submission to World Bank by 10th Feb 2018. DPR  preparation to follow.</a:t>
            </a:r>
          </a:p>
          <a:p>
            <a:pPr marL="223838" indent="-223838">
              <a:buFont typeface="Arial" charset="0"/>
              <a:buNone/>
              <a:defRPr/>
            </a:pPr>
            <a:r>
              <a:rPr lang="en-IN" sz="1800" b="1" dirty="0" smtClean="0">
                <a:latin typeface="Arial" charset="0"/>
                <a:cs typeface="Arial" charset="0"/>
              </a:rPr>
              <a:t>       </a:t>
            </a:r>
          </a:p>
          <a:p>
            <a:pPr marL="223838" indent="-223838">
              <a:buFont typeface="Arial" charset="0"/>
              <a:buNone/>
              <a:defRPr/>
            </a:pPr>
            <a:r>
              <a:rPr lang="en-IN" sz="1800" b="1" dirty="0" smtClean="0">
                <a:latin typeface="Arial" charset="0"/>
                <a:cs typeface="Arial" charset="0"/>
              </a:rPr>
              <a:t>			Timeline for finalisation of DPR?</a:t>
            </a:r>
            <a:endParaRPr lang="en-US" sz="18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IN" sz="1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IN" sz="1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IN" sz="1400" b="1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en-IN" sz="1400" dirty="0" smtClean="0"/>
          </a:p>
        </p:txBody>
      </p:sp>
      <p:grpSp>
        <p:nvGrpSpPr>
          <p:cNvPr id="14340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14342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2/6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IN" sz="24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(IV) COMP. B : CYCLONE RISK MITIGATION INFRASTRUCTURE</a:t>
            </a: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b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Physical Progress- KARNATAKA</a:t>
            </a:r>
            <a:endParaRPr lang="en-IN" sz="2400" dirty="0" smtClean="0">
              <a:solidFill>
                <a:srgbClr val="FFFF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6388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IN" sz="2000" b="1" dirty="0" smtClean="0">
                <a:latin typeface="Arial" charset="0"/>
                <a:cs typeface="Arial" charset="0"/>
              </a:rPr>
              <a:t> </a:t>
            </a:r>
            <a:endParaRPr lang="en-US" sz="1800" b="1" dirty="0" smtClean="0">
              <a:latin typeface="Arial" charset="0"/>
              <a:cs typeface="Arial" charset="0"/>
            </a:endParaRPr>
          </a:p>
          <a:p>
            <a:pPr marL="287338" lvl="1" indent="-287338" algn="just">
              <a:buFont typeface="Arial" pitchFamily="34" charset="0"/>
              <a:buChar char="•"/>
              <a:defRPr/>
            </a:pPr>
            <a:r>
              <a:rPr lang="en-IN" sz="2000" b="1" u="sng" dirty="0" smtClean="0">
                <a:latin typeface="Arial" charset="0"/>
                <a:cs typeface="Arial" charset="0"/>
              </a:rPr>
              <a:t>MPCS (10Nos.):</a:t>
            </a:r>
            <a:r>
              <a:rPr lang="en-IN" sz="1800" dirty="0" smtClean="0">
                <a:latin typeface="Arial" charset="0"/>
                <a:cs typeface="Arial" charset="0"/>
              </a:rPr>
              <a:t>7 MPCS under construction .Tenders for all other sites of MPCS will be issued shortly.</a:t>
            </a:r>
          </a:p>
          <a:p>
            <a:pPr lvl="1" algn="just">
              <a:defRPr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marL="287338" lvl="1" indent="-287338" algn="just">
              <a:buFont typeface="Arial" pitchFamily="34" charset="0"/>
              <a:buChar char="•"/>
              <a:defRPr/>
            </a:pPr>
            <a:r>
              <a:rPr lang="en-IN" sz="2000" b="1" u="sng" dirty="0" smtClean="0">
                <a:latin typeface="Arial" charset="0"/>
                <a:cs typeface="Arial" charset="0"/>
              </a:rPr>
              <a:t>Roads (48Kms)-</a:t>
            </a:r>
            <a:r>
              <a:rPr lang="en-IN" sz="1800" dirty="0" smtClean="0">
                <a:latin typeface="Arial" charset="0"/>
                <a:cs typeface="Arial" charset="0"/>
              </a:rPr>
              <a:t>15 roads of 43km length awarded. Balance roads under finalisation.</a:t>
            </a:r>
            <a:endParaRPr lang="en-IN" sz="2000" dirty="0" smtClean="0">
              <a:latin typeface="Arial" charset="0"/>
              <a:cs typeface="Arial" charset="0"/>
            </a:endParaRPr>
          </a:p>
          <a:p>
            <a:pPr marL="287338" lvl="1" indent="-287338" algn="just">
              <a:buFont typeface="Arial" pitchFamily="34" charset="0"/>
              <a:buChar char="•"/>
              <a:defRPr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marL="287338" lvl="1" indent="-287338" algn="just">
              <a:buFont typeface="Arial" pitchFamily="34" charset="0"/>
              <a:buChar char="•"/>
              <a:defRPr/>
            </a:pPr>
            <a:r>
              <a:rPr lang="en-IN" sz="2000" b="1" u="sng" dirty="0" smtClean="0">
                <a:latin typeface="Arial" charset="0"/>
                <a:cs typeface="Arial" charset="0"/>
              </a:rPr>
              <a:t>Bridges (2)- </a:t>
            </a:r>
            <a:r>
              <a:rPr lang="en-IN" sz="1800" dirty="0" smtClean="0">
                <a:latin typeface="Arial" charset="0"/>
                <a:cs typeface="Arial" charset="0"/>
              </a:rPr>
              <a:t>Structural Design reviewed by World Bank.DPR to be submitted by State</a:t>
            </a:r>
            <a:r>
              <a:rPr lang="en-IN" sz="2000" dirty="0" smtClean="0">
                <a:latin typeface="Arial" charset="0"/>
                <a:cs typeface="Arial" charset="0"/>
              </a:rPr>
              <a:t>. </a:t>
            </a:r>
          </a:p>
          <a:p>
            <a:pPr marL="287338" lvl="1" indent="-287338" algn="just">
              <a:buFont typeface="Arial" pitchFamily="34" charset="0"/>
              <a:buChar char="•"/>
              <a:defRPr/>
            </a:pPr>
            <a:endParaRPr lang="en-IN" sz="2000" dirty="0" smtClean="0">
              <a:latin typeface="Arial" charset="0"/>
              <a:cs typeface="Arial" charset="0"/>
            </a:endParaRPr>
          </a:p>
          <a:p>
            <a:pPr marL="287338" lvl="1" indent="-287338" algn="just">
              <a:buFont typeface="Arial" pitchFamily="34" charset="0"/>
              <a:buChar char="•"/>
              <a:defRPr/>
            </a:pPr>
            <a:r>
              <a:rPr lang="en-IN" sz="2000" b="1" u="sng" dirty="0" smtClean="0">
                <a:latin typeface="Arial" charset="0"/>
                <a:cs typeface="Arial" charset="0"/>
              </a:rPr>
              <a:t>Saline Embankment (7 </a:t>
            </a:r>
            <a:r>
              <a:rPr lang="en-IN" sz="2000" b="1" u="sng" dirty="0" err="1" smtClean="0">
                <a:latin typeface="Arial" charset="0"/>
                <a:cs typeface="Arial" charset="0"/>
              </a:rPr>
              <a:t>Kms</a:t>
            </a:r>
            <a:r>
              <a:rPr lang="en-IN" sz="2000" b="1" u="sng" dirty="0" smtClean="0">
                <a:latin typeface="Arial" charset="0"/>
                <a:cs typeface="Arial" charset="0"/>
              </a:rPr>
              <a:t>)-</a:t>
            </a:r>
            <a:r>
              <a:rPr lang="en-IN" sz="1800" dirty="0" smtClean="0">
                <a:latin typeface="Arial" charset="0"/>
                <a:cs typeface="Arial" charset="0"/>
              </a:rPr>
              <a:t>Revised design for </a:t>
            </a:r>
            <a:r>
              <a:rPr lang="en-IN" sz="1800" dirty="0" err="1" smtClean="0">
                <a:latin typeface="Arial" charset="0"/>
                <a:cs typeface="Arial" charset="0"/>
              </a:rPr>
              <a:t>Manikatte</a:t>
            </a:r>
            <a:r>
              <a:rPr lang="en-IN" sz="1800" dirty="0" smtClean="0">
                <a:latin typeface="Arial" charset="0"/>
                <a:cs typeface="Arial" charset="0"/>
              </a:rPr>
              <a:t> Saline Embankment under review with SPIU for compliance of observations of World Bank. Tenders under evaluation for engaging EIA/SIA Consultant for Bridges and Saline Embankment</a:t>
            </a:r>
          </a:p>
          <a:p>
            <a:pPr marL="287338" lvl="1" indent="-287338" algn="just">
              <a:buNone/>
              <a:defRPr/>
            </a:pPr>
            <a:r>
              <a:rPr lang="en-IN" sz="1800" b="1" dirty="0" smtClean="0">
                <a:latin typeface="Arial" charset="0"/>
                <a:cs typeface="Arial" charset="0"/>
              </a:rPr>
              <a:t>                     </a:t>
            </a:r>
          </a:p>
          <a:p>
            <a:pPr marL="287338" lvl="1" indent="-287338" algn="just">
              <a:buNone/>
              <a:defRPr/>
            </a:pPr>
            <a:r>
              <a:rPr lang="en-IN" sz="1800" b="1" dirty="0" smtClean="0">
                <a:latin typeface="Arial" charset="0"/>
                <a:cs typeface="Arial" charset="0"/>
              </a:rPr>
              <a:t>		Timeline for finalization of DPR/Award of Work??</a:t>
            </a:r>
            <a:endParaRPr lang="en-US" sz="2000" b="1" dirty="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en-IN" sz="2400" b="1" dirty="0" smtClean="0">
                <a:latin typeface="Arial" charset="0"/>
                <a:cs typeface="Arial" charset="0"/>
              </a:rPr>
              <a:t> </a:t>
            </a:r>
            <a:endParaRPr lang="en-IN" sz="1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IN" sz="16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IN" sz="1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IN" sz="14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  <a:defRPr/>
            </a:pPr>
            <a:r>
              <a:rPr lang="en-IN" sz="14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8C3A4-5747-4111-9015-391F64CB549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5365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15367" name="Picture 13" descr="people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3/6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(IV) COMP. B : CYCLONE RISK MITIGATION INFRASTRUCTURE</a:t>
            </a: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b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Physical Progress- </a:t>
            </a:r>
            <a:r>
              <a:rPr lang="en-IN" sz="20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KERALA</a:t>
            </a:r>
            <a:endParaRPr lang="en-IN" sz="2400" dirty="0" smtClean="0">
              <a:solidFill>
                <a:srgbClr val="FFFF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6388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n-IN" sz="2400" b="1" dirty="0" smtClean="0">
                <a:latin typeface="Arial" charset="0"/>
                <a:cs typeface="Arial" charset="0"/>
              </a:rPr>
              <a:t> </a:t>
            </a:r>
            <a:r>
              <a:rPr lang="en-IN" sz="1800" b="1" dirty="0" smtClean="0">
                <a:latin typeface="Arial" charset="0"/>
                <a:cs typeface="Arial" charset="0"/>
              </a:rPr>
              <a:t>  </a:t>
            </a:r>
          </a:p>
          <a:p>
            <a:r>
              <a:rPr lang="en-IN" sz="1800" b="1" u="sng" dirty="0" smtClean="0">
                <a:latin typeface="Arial" charset="0"/>
                <a:cs typeface="Arial" charset="0"/>
              </a:rPr>
              <a:t>MPCS  (27 Nos.)  :</a:t>
            </a:r>
            <a:endParaRPr lang="en-US" sz="1800" b="1" u="sng" dirty="0" smtClean="0">
              <a:latin typeface="Arial" charset="0"/>
              <a:cs typeface="Arial" charset="0"/>
            </a:endParaRPr>
          </a:p>
          <a:p>
            <a:pPr lvl="1" algn="just"/>
            <a:endParaRPr lang="en-IN" sz="1600" dirty="0" smtClean="0"/>
          </a:p>
          <a:p>
            <a:pPr lvl="1" algn="just"/>
            <a:r>
              <a:rPr lang="en-IN" sz="1600" dirty="0" smtClean="0"/>
              <a:t> </a:t>
            </a:r>
            <a:r>
              <a:rPr lang="en-IN" sz="1800" dirty="0" smtClean="0">
                <a:latin typeface="Arial" charset="0"/>
                <a:cs typeface="Arial" charset="0"/>
              </a:rPr>
              <a:t>Architectural Drawings for 03 Sites approved by World Bank</a:t>
            </a:r>
          </a:p>
          <a:p>
            <a:pPr lvl="1" algn="just"/>
            <a:endParaRPr lang="en-IN" sz="16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en-IN" sz="1800" dirty="0" smtClean="0">
                <a:latin typeface="Arial" charset="0"/>
                <a:cs typeface="Arial" charset="0"/>
              </a:rPr>
              <a:t>14 more Architectural Drawings prepared.</a:t>
            </a:r>
          </a:p>
          <a:p>
            <a:pPr lvl="1" algn="just"/>
            <a:endParaRPr lang="en-IN" sz="1600" dirty="0" smtClean="0">
              <a:latin typeface="Arial" charset="0"/>
              <a:cs typeface="Arial" charset="0"/>
            </a:endParaRPr>
          </a:p>
          <a:p>
            <a:pPr lvl="1" algn="just"/>
            <a:r>
              <a:rPr lang="en-IN" sz="1800" dirty="0" smtClean="0">
                <a:latin typeface="Arial" charset="0"/>
                <a:cs typeface="Arial" charset="0"/>
              </a:rPr>
              <a:t>DPR for </a:t>
            </a:r>
            <a:r>
              <a:rPr lang="en-IN" sz="1800" dirty="0" err="1" smtClean="0">
                <a:latin typeface="Arial" charset="0"/>
                <a:cs typeface="Arial" charset="0"/>
              </a:rPr>
              <a:t>Mararikulam</a:t>
            </a:r>
            <a:r>
              <a:rPr lang="en-IN" sz="1800" dirty="0" smtClean="0">
                <a:latin typeface="Arial" charset="0"/>
                <a:cs typeface="Arial" charset="0"/>
              </a:rPr>
              <a:t> site under review with SPIU for compliance of observations of  World Bank</a:t>
            </a:r>
            <a:r>
              <a:rPr lang="en-IN" sz="1600" dirty="0" smtClean="0">
                <a:latin typeface="Arial" charset="0"/>
                <a:cs typeface="Arial" charset="0"/>
              </a:rPr>
              <a:t>.</a:t>
            </a:r>
          </a:p>
          <a:p>
            <a:pPr lvl="1" algn="just"/>
            <a:endParaRPr lang="en-IN" sz="1600" dirty="0" smtClean="0">
              <a:latin typeface="Arial" charset="0"/>
              <a:cs typeface="Arial" charset="0"/>
            </a:endParaRPr>
          </a:p>
          <a:p>
            <a:pPr lvl="1" algn="just">
              <a:buFont typeface="Arial" charset="0"/>
              <a:buNone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 lvl="1" algn="just">
              <a:buFont typeface="Arial" charset="0"/>
              <a:buNone/>
            </a:pPr>
            <a:r>
              <a:rPr lang="en-IN" sz="1600" b="1" dirty="0" smtClean="0">
                <a:latin typeface="Arial" charset="0"/>
                <a:cs typeface="Arial" charset="0"/>
              </a:rPr>
              <a:t>			</a:t>
            </a:r>
            <a:r>
              <a:rPr lang="en-IN" sz="1800" b="1" dirty="0" smtClean="0">
                <a:latin typeface="Arial" charset="0"/>
                <a:cs typeface="Arial" charset="0"/>
              </a:rPr>
              <a:t>Timeline for finalisation of DPR/ Award of Work??</a:t>
            </a:r>
            <a:endParaRPr lang="en-IN" sz="16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IN" sz="1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IN" sz="14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en-IN" sz="14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BF54E-BA3A-4D2C-850C-D0EDC309FF7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16389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16391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2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4/6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IN" sz="2400" b="1" dirty="0" smtClean="0">
                <a:solidFill>
                  <a:srgbClr val="FFFF00"/>
                </a:solidFill>
              </a:rPr>
              <a:t/>
            </a:r>
            <a:br>
              <a:rPr lang="en-IN" sz="2400" b="1" dirty="0" smtClean="0">
                <a:solidFill>
                  <a:srgbClr val="FFFF00"/>
                </a:solidFill>
              </a:rPr>
            </a:br>
            <a:r>
              <a:rPr lang="en-IN" sz="24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(IV) COMP. B : CYCLONE RISK MITIGATION INFRASTRUCTURE</a:t>
            </a: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b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Physical Progress- MAHARASHTRA</a:t>
            </a:r>
            <a:r>
              <a:rPr lang="en-US" sz="2400" dirty="0" smtClean="0">
                <a:latin typeface="Arial" charset="0"/>
                <a:cs typeface="Arial" charset="0"/>
              </a:rPr>
              <a:t/>
            </a:r>
            <a:br>
              <a:rPr lang="en-US" sz="2400" dirty="0" smtClean="0">
                <a:latin typeface="Arial" charset="0"/>
                <a:cs typeface="Arial" charset="0"/>
              </a:rPr>
            </a:br>
            <a:endParaRPr lang="en-IN" sz="2400" b="1" dirty="0" smtClean="0">
              <a:solidFill>
                <a:srgbClr val="FFFF0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05400"/>
          </a:xfrm>
        </p:spPr>
        <p:txBody>
          <a:bodyPr/>
          <a:lstStyle/>
          <a:p>
            <a:pPr marL="282575" indent="-282575" algn="just">
              <a:defRPr/>
            </a:pPr>
            <a:endParaRPr lang="en-IN" sz="1600" b="1" u="sng" dirty="0" smtClean="0">
              <a:latin typeface="Arial" charset="0"/>
              <a:cs typeface="Arial" charset="0"/>
            </a:endParaRPr>
          </a:p>
          <a:p>
            <a:pPr marL="282575" indent="-282575" algn="just">
              <a:defRPr/>
            </a:pPr>
            <a:r>
              <a:rPr lang="en-IN" sz="1800" b="1" u="sng" dirty="0" smtClean="0">
                <a:latin typeface="Arial" charset="0"/>
                <a:cs typeface="Arial" charset="0"/>
              </a:rPr>
              <a:t>MPCS (13 Nos.)</a:t>
            </a:r>
            <a:r>
              <a:rPr lang="en-IN" sz="1800" b="1" dirty="0" smtClean="0">
                <a:latin typeface="Arial" charset="0"/>
                <a:cs typeface="Arial" charset="0"/>
              </a:rPr>
              <a:t> </a:t>
            </a:r>
            <a:r>
              <a:rPr lang="en-IN" sz="1800" dirty="0" smtClean="0">
                <a:latin typeface="Arial" charset="0"/>
                <a:cs typeface="Arial" charset="0"/>
              </a:rPr>
              <a:t>:DPR for </a:t>
            </a:r>
            <a:r>
              <a:rPr lang="en-IN" sz="1800" dirty="0" err="1" smtClean="0">
                <a:latin typeface="Arial" charset="0"/>
                <a:cs typeface="Arial" charset="0"/>
              </a:rPr>
              <a:t>Saitwade</a:t>
            </a:r>
            <a:r>
              <a:rPr lang="en-IN" sz="1800" dirty="0" smtClean="0">
                <a:latin typeface="Arial" charset="0"/>
                <a:cs typeface="Arial" charset="0"/>
              </a:rPr>
              <a:t> under preparation</a:t>
            </a:r>
            <a:r>
              <a:rPr lang="en-IN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  </a:t>
            </a:r>
            <a:r>
              <a:rPr lang="en-IN" sz="1800" dirty="0" smtClean="0">
                <a:latin typeface="Arial" charset="0"/>
                <a:cs typeface="Arial" charset="0"/>
              </a:rPr>
              <a:t>bid documents  to be uploaded on STEP by SPIU and to be tendered out by February, 2018. Tenders for 2 other sites  also to be floated by  15</a:t>
            </a:r>
            <a:r>
              <a:rPr lang="en-IN" sz="1800" baseline="30000" dirty="0" smtClean="0">
                <a:latin typeface="Arial" charset="0"/>
                <a:cs typeface="Arial" charset="0"/>
              </a:rPr>
              <a:t>th</a:t>
            </a:r>
            <a:r>
              <a:rPr lang="en-IN" sz="1800" dirty="0" smtClean="0">
                <a:latin typeface="Arial" charset="0"/>
                <a:cs typeface="Arial" charset="0"/>
              </a:rPr>
              <a:t> March, 2018. Site selection process in progress for remaining sites.</a:t>
            </a:r>
          </a:p>
          <a:p>
            <a:pPr marL="282575" indent="-282575" algn="just"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 marL="282575" indent="-282575" algn="just">
              <a:defRPr/>
            </a:pPr>
            <a:r>
              <a:rPr lang="en-IN" sz="1800" b="1" u="sng" dirty="0" smtClean="0">
                <a:latin typeface="Arial" charset="0"/>
                <a:cs typeface="Arial" charset="0"/>
              </a:rPr>
              <a:t>Saline Embankment (8 no./50 </a:t>
            </a:r>
            <a:r>
              <a:rPr lang="en-IN" sz="1800" b="1" u="sng" dirty="0" err="1" smtClean="0">
                <a:latin typeface="Arial" charset="0"/>
                <a:cs typeface="Arial" charset="0"/>
              </a:rPr>
              <a:t>Kms</a:t>
            </a:r>
            <a:r>
              <a:rPr lang="en-IN" sz="1800" b="1" u="sng" dirty="0" smtClean="0">
                <a:latin typeface="Arial" charset="0"/>
                <a:cs typeface="Arial" charset="0"/>
              </a:rPr>
              <a:t>.)</a:t>
            </a:r>
            <a:r>
              <a:rPr lang="en-IN" sz="1800" b="1" dirty="0" smtClean="0">
                <a:latin typeface="Arial" charset="0"/>
                <a:cs typeface="Arial" charset="0"/>
              </a:rPr>
              <a:t> </a:t>
            </a:r>
            <a:r>
              <a:rPr lang="en-IN" sz="1800" dirty="0" smtClean="0">
                <a:latin typeface="Arial" charset="0"/>
                <a:cs typeface="Arial" charset="0"/>
              </a:rPr>
              <a:t>: Re-alignment survey completed &amp; EIA/SIA study  report being revised, based upon which DPR to be modified.  All 8 sites to be tendered out by 15</a:t>
            </a:r>
            <a:r>
              <a:rPr lang="en-IN" sz="1800" baseline="30000" dirty="0" smtClean="0">
                <a:latin typeface="Arial" charset="0"/>
                <a:cs typeface="Arial" charset="0"/>
              </a:rPr>
              <a:t>th</a:t>
            </a:r>
            <a:r>
              <a:rPr lang="en-IN" sz="1800" dirty="0" smtClean="0">
                <a:latin typeface="Arial" charset="0"/>
                <a:cs typeface="Arial" charset="0"/>
              </a:rPr>
              <a:t> March,2018.</a:t>
            </a:r>
          </a:p>
          <a:p>
            <a:pPr marL="282575" indent="-282575" algn="just">
              <a:buFont typeface="Arial" charset="0"/>
              <a:buNone/>
              <a:defRPr/>
            </a:pPr>
            <a:endParaRPr lang="en-IN" sz="1800" b="1" dirty="0" smtClean="0">
              <a:latin typeface="Arial" charset="0"/>
              <a:cs typeface="Arial" charset="0"/>
            </a:endParaRPr>
          </a:p>
          <a:p>
            <a:pPr marL="282575" indent="-282575" algn="just">
              <a:defRPr/>
            </a:pPr>
            <a:r>
              <a:rPr lang="en-IN" sz="1800" b="1" u="sng" dirty="0" smtClean="0">
                <a:latin typeface="Arial" charset="0"/>
                <a:cs typeface="Arial" charset="0"/>
              </a:rPr>
              <a:t>Underground Cabling (130 </a:t>
            </a:r>
            <a:r>
              <a:rPr lang="en-IN" sz="1800" b="1" u="sng" dirty="0" err="1" smtClean="0">
                <a:latin typeface="Arial" charset="0"/>
                <a:cs typeface="Arial" charset="0"/>
              </a:rPr>
              <a:t>Kms</a:t>
            </a:r>
            <a:r>
              <a:rPr lang="en-IN" sz="1800" b="1" u="sng" dirty="0" smtClean="0">
                <a:latin typeface="Arial" charset="0"/>
                <a:cs typeface="Arial" charset="0"/>
              </a:rPr>
              <a:t>.)</a:t>
            </a:r>
            <a:r>
              <a:rPr lang="en-IN" sz="1800" b="1" dirty="0" smtClean="0">
                <a:latin typeface="Arial" charset="0"/>
                <a:cs typeface="Arial" charset="0"/>
              </a:rPr>
              <a:t> </a:t>
            </a:r>
            <a:r>
              <a:rPr lang="en-IN" sz="1800" dirty="0" smtClean="0">
                <a:latin typeface="Arial" charset="0"/>
                <a:cs typeface="Arial" charset="0"/>
              </a:rPr>
              <a:t>:Consumer survey completed for </a:t>
            </a:r>
            <a:r>
              <a:rPr lang="en-IN" sz="1800" dirty="0" err="1" smtClean="0">
                <a:latin typeface="Arial" charset="0"/>
                <a:cs typeface="Arial" charset="0"/>
              </a:rPr>
              <a:t>Alibagh</a:t>
            </a:r>
            <a:r>
              <a:rPr lang="en-IN" sz="1800" dirty="0" smtClean="0">
                <a:latin typeface="Arial" charset="0"/>
                <a:cs typeface="Arial" charset="0"/>
              </a:rPr>
              <a:t>, </a:t>
            </a:r>
            <a:r>
              <a:rPr lang="en-IN" sz="1800" dirty="0" err="1" smtClean="0">
                <a:latin typeface="Arial" charset="0"/>
                <a:cs typeface="Arial" charset="0"/>
              </a:rPr>
              <a:t>Ratnagiri</a:t>
            </a:r>
            <a:r>
              <a:rPr lang="en-IN" sz="1800" dirty="0" smtClean="0">
                <a:latin typeface="Arial" charset="0"/>
                <a:cs typeface="Arial" charset="0"/>
              </a:rPr>
              <a:t> and </a:t>
            </a:r>
            <a:r>
              <a:rPr lang="en-IN" sz="1800" dirty="0" err="1" smtClean="0">
                <a:latin typeface="Arial" charset="0"/>
                <a:cs typeface="Arial" charset="0"/>
              </a:rPr>
              <a:t>Satpati</a:t>
            </a:r>
            <a:r>
              <a:rPr lang="en-IN" sz="1800" dirty="0" smtClean="0">
                <a:latin typeface="Arial" charset="0"/>
                <a:cs typeface="Arial" charset="0"/>
              </a:rPr>
              <a:t> towns. CRZ obtained for Alibagh.DPR  and bid documents of </a:t>
            </a:r>
            <a:r>
              <a:rPr lang="en-IN" sz="1800" dirty="0" err="1" smtClean="0">
                <a:latin typeface="Arial" charset="0"/>
                <a:cs typeface="Arial" charset="0"/>
              </a:rPr>
              <a:t>Alibagh</a:t>
            </a:r>
            <a:r>
              <a:rPr lang="en-IN" sz="1800" dirty="0" smtClean="0">
                <a:latin typeface="Arial" charset="0"/>
                <a:cs typeface="Arial" charset="0"/>
              </a:rPr>
              <a:t>  to be shared with World Bank after incorporating technical suggestions</a:t>
            </a:r>
            <a:r>
              <a:rPr lang="en-IN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  <a:r>
              <a:rPr lang="en-IN" sz="1800" dirty="0" smtClean="0">
                <a:latin typeface="Arial" charset="0"/>
                <a:cs typeface="Arial" charset="0"/>
              </a:rPr>
              <a:t> Tenders for </a:t>
            </a:r>
            <a:r>
              <a:rPr lang="en-IN" sz="1800" dirty="0" err="1" smtClean="0">
                <a:latin typeface="Arial" charset="0"/>
                <a:cs typeface="Arial" charset="0"/>
              </a:rPr>
              <a:t>Alibagh</a:t>
            </a:r>
            <a:r>
              <a:rPr lang="en-IN" sz="1800" dirty="0" smtClean="0">
                <a:latin typeface="Arial" charset="0"/>
                <a:cs typeface="Arial" charset="0"/>
              </a:rPr>
              <a:t> to be floated  by 15</a:t>
            </a:r>
            <a:r>
              <a:rPr lang="en-IN" sz="1800" baseline="30000" dirty="0" smtClean="0">
                <a:latin typeface="Arial" charset="0"/>
                <a:cs typeface="Arial" charset="0"/>
              </a:rPr>
              <a:t>th</a:t>
            </a:r>
            <a:r>
              <a:rPr lang="en-IN" sz="1800" dirty="0" smtClean="0">
                <a:latin typeface="Arial" charset="0"/>
                <a:cs typeface="Arial" charset="0"/>
              </a:rPr>
              <a:t> February,2018.. CRZ clearance for </a:t>
            </a:r>
            <a:r>
              <a:rPr lang="en-IN" sz="1800" dirty="0" err="1" smtClean="0">
                <a:latin typeface="Arial" charset="0"/>
                <a:cs typeface="Arial" charset="0"/>
              </a:rPr>
              <a:t>Ratnagiri</a:t>
            </a:r>
            <a:r>
              <a:rPr lang="en-IN" sz="1800" dirty="0" smtClean="0">
                <a:latin typeface="Arial" charset="0"/>
                <a:cs typeface="Arial" charset="0"/>
              </a:rPr>
              <a:t> and </a:t>
            </a:r>
            <a:r>
              <a:rPr lang="en-IN" sz="1800" dirty="0" err="1" smtClean="0">
                <a:latin typeface="Arial" charset="0"/>
                <a:cs typeface="Arial" charset="0"/>
              </a:rPr>
              <a:t>Satpati</a:t>
            </a:r>
            <a:r>
              <a:rPr lang="en-IN" sz="1800" dirty="0" smtClean="0">
                <a:latin typeface="Arial" charset="0"/>
                <a:cs typeface="Arial" charset="0"/>
              </a:rPr>
              <a:t> towns under process and to be tendered out by 7</a:t>
            </a:r>
            <a:r>
              <a:rPr lang="en-IN" sz="1800" baseline="30000" dirty="0" smtClean="0">
                <a:latin typeface="Arial" charset="0"/>
                <a:cs typeface="Arial" charset="0"/>
              </a:rPr>
              <a:t>th</a:t>
            </a:r>
            <a:r>
              <a:rPr lang="en-IN" sz="1800" dirty="0" smtClean="0">
                <a:latin typeface="Arial" charset="0"/>
                <a:cs typeface="Arial" charset="0"/>
              </a:rPr>
              <a:t> March,2018</a:t>
            </a:r>
          </a:p>
          <a:p>
            <a:pPr marL="1082675" lvl="2" indent="-282575" algn="just">
              <a:buFont typeface="Wingdings" pitchFamily="2" charset="2"/>
              <a:buChar char="Ø"/>
              <a:defRPr/>
            </a:pPr>
            <a:endParaRPr lang="en-IN" sz="1600" b="1" dirty="0" smtClean="0">
              <a:latin typeface="Arial" charset="0"/>
              <a:cs typeface="Arial" charset="0"/>
            </a:endParaRPr>
          </a:p>
          <a:p>
            <a:pPr marL="1082675" lvl="2" indent="-282575" algn="just">
              <a:buFont typeface="Arial" charset="0"/>
              <a:buNone/>
              <a:defRPr/>
            </a:pPr>
            <a:endParaRPr lang="en-IN" sz="1600" b="1" dirty="0" smtClean="0">
              <a:latin typeface="Arial" charset="0"/>
              <a:cs typeface="Arial" charset="0"/>
            </a:endParaRPr>
          </a:p>
          <a:p>
            <a:pPr marL="1082675" lvl="2" indent="-282575" algn="just"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 marL="1082675" lvl="2" indent="-282575" algn="just">
              <a:defRPr/>
            </a:pPr>
            <a:endParaRPr lang="en-IN" sz="10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IN" sz="1600" dirty="0" smtClean="0"/>
              <a:t>	</a:t>
            </a:r>
          </a:p>
          <a:p>
            <a:pPr>
              <a:buFont typeface="Wingdings" pitchFamily="2" charset="2"/>
              <a:buChar char="§"/>
              <a:defRPr/>
            </a:pPr>
            <a:endParaRPr lang="en-IN" sz="16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IN" sz="1200" dirty="0" smtClean="0"/>
          </a:p>
          <a:p>
            <a:pPr>
              <a:buFont typeface="Arial" charset="0"/>
              <a:buNone/>
              <a:defRPr/>
            </a:pPr>
            <a:endParaRPr lang="en-IN" dirty="0" smtClean="0"/>
          </a:p>
          <a:p>
            <a:pPr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D8C08-9A08-4F43-9303-611A5FD81F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7413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17415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5/6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IN" sz="24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(IV) COMP. B : CYCLONE RISK MITIGATION INFRASTRUCTURE</a:t>
            </a: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b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Physical Progress- WEST BENGAL                    </a:t>
            </a:r>
            <a:endParaRPr lang="en-IN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en-IN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IN" sz="1400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defRPr/>
            </a:pPr>
            <a:r>
              <a:rPr lang="en-IN" sz="1800" b="1" dirty="0" smtClean="0">
                <a:latin typeface="Arial" charset="0"/>
                <a:cs typeface="Arial" charset="0"/>
              </a:rPr>
              <a:t>MPCS(</a:t>
            </a:r>
            <a:r>
              <a:rPr lang="en-IN" sz="1800" dirty="0" smtClean="0">
                <a:latin typeface="Arial" charset="0"/>
                <a:cs typeface="Arial" charset="0"/>
              </a:rPr>
              <a:t>150 no)- All works awarded.  Work under progress on 146 sites. 4 sites dropped due to non-availability of land; 41 MPCS at finishing stage. </a:t>
            </a:r>
          </a:p>
          <a:p>
            <a:pPr algn="just">
              <a:buNone/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 algn="just">
              <a:buNone/>
              <a:defRPr/>
            </a:pPr>
            <a:r>
              <a:rPr lang="en-IN" sz="1800" dirty="0" smtClean="0">
                <a:latin typeface="Arial" charset="0"/>
                <a:cs typeface="Arial" charset="0"/>
              </a:rPr>
              <a:t>     G</a:t>
            </a:r>
            <a:r>
              <a:rPr lang="en-IN" sz="1800" dirty="0" smtClean="0"/>
              <a:t>ot clearance for the grant of Rs 5 </a:t>
            </a:r>
            <a:r>
              <a:rPr lang="en-IN" sz="1800" dirty="0" err="1" smtClean="0"/>
              <a:t>Lakh</a:t>
            </a:r>
            <a:r>
              <a:rPr lang="en-IN" sz="1800" dirty="0" smtClean="0"/>
              <a:t> per MPCS.</a:t>
            </a:r>
          </a:p>
          <a:p>
            <a:pPr algn="just">
              <a:buNone/>
              <a:defRPr/>
            </a:pPr>
            <a:r>
              <a:rPr lang="en-IN" sz="1800" dirty="0" smtClean="0"/>
              <a:t>      Formulated Procedure for formation of Multi-Purpose Cyclone Shelter Management &amp; Maintenance Committee along with Bye Laws.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indent="-3175" algn="ctr">
              <a:buFont typeface="Arial" charset="0"/>
              <a:buNone/>
              <a:defRPr/>
            </a:pPr>
            <a:endParaRPr lang="en-IN" sz="1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IN" sz="1800" b="1" dirty="0" smtClean="0">
                <a:latin typeface="Arial" charset="0"/>
                <a:cs typeface="Arial" charset="0"/>
              </a:rPr>
              <a:t>Underground Cabling </a:t>
            </a:r>
            <a:r>
              <a:rPr lang="en-IN" sz="1800" dirty="0" smtClean="0">
                <a:latin typeface="Arial" charset="0"/>
                <a:cs typeface="Arial" charset="0"/>
              </a:rPr>
              <a:t>(60 </a:t>
            </a:r>
            <a:r>
              <a:rPr lang="en-IN" sz="1800" dirty="0" err="1" smtClean="0">
                <a:latin typeface="Arial" charset="0"/>
                <a:cs typeface="Arial" charset="0"/>
              </a:rPr>
              <a:t>Kms</a:t>
            </a:r>
            <a:r>
              <a:rPr lang="en-IN" sz="1800" dirty="0" smtClean="0">
                <a:latin typeface="Arial" charset="0"/>
                <a:cs typeface="Arial" charset="0"/>
              </a:rPr>
              <a:t>)-Tenders for  UGC of </a:t>
            </a:r>
            <a:r>
              <a:rPr lang="en-IN" sz="1800" dirty="0" err="1" smtClean="0">
                <a:latin typeface="Arial" charset="0"/>
                <a:cs typeface="Arial" charset="0"/>
              </a:rPr>
              <a:t>Digha</a:t>
            </a:r>
            <a:r>
              <a:rPr lang="en-IN" sz="1800" dirty="0" smtClean="0">
                <a:latin typeface="Arial" charset="0"/>
                <a:cs typeface="Arial" charset="0"/>
              </a:rPr>
              <a:t> city  under evaluation.</a:t>
            </a:r>
          </a:p>
          <a:p>
            <a:pPr>
              <a:defRPr/>
            </a:pPr>
            <a:endParaRPr lang="en-IN" sz="18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IN" sz="14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  <a:defRPr/>
            </a:pPr>
            <a:endParaRPr lang="en-IN" sz="14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IN" sz="14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C7BD-EDD8-4A2A-938C-BA00DC4EDD4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18437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18439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6/6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(V) : COMPONENT C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Technical Assistance</a:t>
            </a:r>
          </a:p>
          <a:p>
            <a:pPr algn="just">
              <a:buFont typeface="Arial" charset="0"/>
              <a:buNone/>
              <a:defRPr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I. Multi Hazard Risk Assessment (MHRA) Study 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Web-based Composite Risk Atlas (CRA) was developed earlier on  deterministic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model.Phase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-II MHRA will be probabilistic modelling.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RFP invited- Tenders under technical evaluation.</a:t>
            </a:r>
          </a:p>
          <a:p>
            <a:pPr algn="just">
              <a:buNone/>
              <a:defRPr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Arial" charset="0"/>
              <a:buNone/>
              <a:defRPr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II. National Seismic Risk Mitigation Project (NSRMP)</a:t>
            </a:r>
          </a:p>
          <a:p>
            <a:pPr marL="514350" indent="-514350" algn="just">
              <a:buFont typeface="Arial" pitchFamily="34" charset="0"/>
              <a:buChar char="•"/>
              <a:defRPr/>
            </a:pP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ToR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reviewed by World Bank-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EoI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 invited.</a:t>
            </a:r>
          </a:p>
          <a:p>
            <a:pPr marL="514350" indent="-514350" algn="just">
              <a:buNone/>
              <a:defRPr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Arial" charset="0"/>
              <a:buNone/>
              <a:defRPr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III. Hydro-meteorological Resilience Action Plan (HMRAP) </a:t>
            </a:r>
          </a:p>
          <a:p>
            <a:pPr marL="514350" indent="-514350" algn="just">
              <a:buFont typeface="Arial" pitchFamily="34" charset="0"/>
              <a:buChar char="•"/>
              <a:defRPr/>
            </a:pP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ToR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prepared  and  referred  to World Bank for concurrence.</a:t>
            </a:r>
          </a:p>
          <a:p>
            <a:pPr marL="514350" indent="-514350" algn="just">
              <a:buNone/>
              <a:defRPr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romanUcPeriod" startAt="4"/>
              <a:defRPr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Benefit, Monitoring &amp; Evaluation (BME) study</a:t>
            </a:r>
          </a:p>
          <a:p>
            <a:pPr marL="514350" indent="-514350" algn="just">
              <a:defRPr/>
            </a:pP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EoI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invited- received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EoIs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under evaluation.</a:t>
            </a:r>
          </a:p>
          <a:p>
            <a:pPr algn="just">
              <a:buFont typeface="Arial" charset="0"/>
              <a:buNone/>
              <a:defRPr/>
            </a:pPr>
            <a:r>
              <a:rPr lang="en-IN" sz="2400" dirty="0" smtClean="0"/>
              <a:t> </a:t>
            </a:r>
          </a:p>
          <a:p>
            <a:pPr algn="just">
              <a:buFont typeface="Arial" charset="0"/>
              <a:buNone/>
              <a:defRPr/>
            </a:pPr>
            <a:endParaRPr lang="en-IN" sz="2400" dirty="0" smtClean="0"/>
          </a:p>
          <a:p>
            <a:pPr>
              <a:buFont typeface="Arial" charset="0"/>
              <a:buNone/>
              <a:defRPr/>
            </a:pPr>
            <a:endParaRPr lang="en-IN" sz="2400" dirty="0" smtClean="0"/>
          </a:p>
          <a:p>
            <a:pPr>
              <a:buFont typeface="Arial" charset="0"/>
              <a:buNone/>
              <a:defRPr/>
            </a:pPr>
            <a:endParaRPr lang="en-IN" dirty="0" smtClean="0"/>
          </a:p>
          <a:p>
            <a:pPr>
              <a:defRPr/>
            </a:pP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E7E23-E770-4A1D-B93B-BBDC0E08C62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19461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19463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/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(V) : COMPONENT-C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28600" y="1066800"/>
            <a:ext cx="8610600" cy="5562600"/>
          </a:xfrm>
        </p:spPr>
        <p:txBody>
          <a:bodyPr/>
          <a:lstStyle/>
          <a:p>
            <a:pPr algn="just" eaLnBrk="1" fontAlgn="auto">
              <a:spcBef>
                <a:spcPts val="6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V. Training and Capacity Building:</a:t>
            </a:r>
          </a:p>
          <a:p>
            <a:pPr marL="514350" indent="-514350" algn="just" eaLnBrk="1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IN" sz="20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)    Shelter Level Training for Community</a:t>
            </a:r>
          </a:p>
          <a:p>
            <a:pPr marL="914400" indent="-282577" algn="just" eaLnBrk="1" fontAlgn="auto"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Cyclone Shelter Management &amp; Maintenance Committee.</a:t>
            </a:r>
          </a:p>
          <a:p>
            <a:pPr marL="914400" indent="-282577" algn="just" eaLnBrk="1" fontAlgn="auto"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Training on Shelter Management, Record Keeping, First Aid, Search &amp; Rescue and refresher training.</a:t>
            </a:r>
          </a:p>
          <a:p>
            <a:pPr marL="914400" indent="-282577" algn="just" eaLnBrk="1" fontAlgn="auto"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Corpus Fund, Task Forces for each MPCS.</a:t>
            </a:r>
          </a:p>
          <a:p>
            <a:pPr marL="914400" indent="-282577" algn="just" eaLnBrk="1" fontAlgn="auto">
              <a:spcBef>
                <a:spcPts val="500"/>
              </a:spcBef>
              <a:spcAft>
                <a:spcPts val="0"/>
              </a:spcAft>
              <a:buNone/>
              <a:defRPr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AutoNum type="romanLcParenR" startAt="2"/>
              <a:defRPr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Capacity Building of Govt. Officials</a:t>
            </a: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AutoNum type="romanLcParenR" startAt="2"/>
              <a:defRPr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5 Training for Trainers (TOT) modules developed and Operational Plan chalked out in Phase I in five priority sectors (Health, Education, Rural Development,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Panchayati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Raj Institutions, Urban Local Bodies).</a:t>
            </a:r>
          </a:p>
          <a:p>
            <a:pPr marL="914400" indent="-282577" algn="just" eaLnBrk="1" fontAlgn="auto"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 marL="914400" indent="-282577" algn="just" eaLnBrk="1" fontAlgn="auto">
              <a:spcBef>
                <a:spcPts val="500"/>
              </a:spcBef>
              <a:spcAft>
                <a:spcPts val="0"/>
              </a:spcAft>
              <a:buNone/>
              <a:defRPr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buFont typeface="Wingdings" pitchFamily="2"/>
              <a:buChar char="Ø"/>
              <a:defRPr/>
            </a:pPr>
            <a:endParaRPr lang="en-IN" sz="2000" dirty="0" smtClean="0"/>
          </a:p>
          <a:p>
            <a:pPr marL="914400" indent="-565154" algn="just" eaLnBrk="1" fontAlgn="auto">
              <a:spcAft>
                <a:spcPts val="0"/>
              </a:spcAft>
              <a:buFont typeface="Arial"/>
              <a:buNone/>
              <a:defRPr/>
            </a:pPr>
            <a:r>
              <a:rPr lang="en-IN" sz="2000" dirty="0" smtClean="0"/>
              <a:t>  </a:t>
            </a:r>
            <a:endParaRPr lang="en-IN" dirty="0" smtClean="0"/>
          </a:p>
        </p:txBody>
      </p:sp>
      <p:sp>
        <p:nvSpPr>
          <p:cNvPr id="20484" name="Slide Number Placeholder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CB37AB4-35F7-4C08-83FF-66914100852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0485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152403" y="152403"/>
            <a:chExt cx="685800" cy="685800"/>
          </a:xfrm>
        </p:grpSpPr>
        <p:pic>
          <p:nvPicPr>
            <p:cNvPr id="20487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3" y="152403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091" y="215999"/>
              <a:ext cx="560454" cy="55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2/4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NCRMP Phase II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3429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6 States - Goa, Gujarat, Karnataka, Kerala, Maharashtra &amp; West Bengal.</a:t>
            </a:r>
          </a:p>
          <a:p>
            <a:pPr>
              <a:spcBef>
                <a:spcPct val="0"/>
              </a:spcBef>
              <a:buNone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Outlay:  Rs 2361.35 Cr.(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GoI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: Rs.1881.20 Cr, State: Rs. 480.15 Cr.) </a:t>
            </a:r>
          </a:p>
          <a:p>
            <a:pPr>
              <a:spcBef>
                <a:spcPct val="0"/>
              </a:spcBef>
              <a:buNone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Commenced on 24</a:t>
            </a:r>
            <a:r>
              <a:rPr lang="en-IN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July 2015 with closure stipulated by 31</a:t>
            </a:r>
            <a:r>
              <a:rPr lang="en-IN" sz="20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March, 2020.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z="3600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53A1D-4D74-40FC-801B-9E1A92AEF2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3077" name="Group 29"/>
          <p:cNvGrpSpPr>
            <a:grpSpLocks/>
          </p:cNvGrpSpPr>
          <p:nvPr/>
        </p:nvGrpSpPr>
        <p:grpSpPr bwMode="auto">
          <a:xfrm>
            <a:off x="609600" y="152400"/>
            <a:ext cx="685800" cy="685800"/>
            <a:chOff x="2516931" y="2503358"/>
            <a:chExt cx="1561892" cy="1598089"/>
          </a:xfrm>
        </p:grpSpPr>
        <p:pic>
          <p:nvPicPr>
            <p:cNvPr id="3078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ight Arrow 7">
            <a:hlinkClick r:id="rId4" action="ppaction://hlinksldjump"/>
          </p:cNvPr>
          <p:cNvSpPr/>
          <p:nvPr/>
        </p:nvSpPr>
        <p:spPr>
          <a:xfrm flipV="1">
            <a:off x="7696200" y="31242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/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ITEM(V) : COMPONENT-C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6200" y="1066800"/>
            <a:ext cx="8839200" cy="5486400"/>
          </a:xfrm>
        </p:spPr>
        <p:txBody>
          <a:bodyPr/>
          <a:lstStyle/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1800" dirty="0" smtClean="0">
                <a:latin typeface="Arial" pitchFamily="34" charset="0"/>
                <a:cs typeface="Arial" pitchFamily="34" charset="0"/>
              </a:rPr>
              <a:t>Modules designed to train Govt. Officials to prepare sector specific Disaster Management Plans utilising Risk/Vulnerability Assessment at State/District/Local Level.</a:t>
            </a: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1800" dirty="0" smtClean="0">
                <a:latin typeface="Arial" pitchFamily="34" charset="0"/>
                <a:cs typeface="Arial" pitchFamily="34" charset="0"/>
              </a:rPr>
              <a:t>5 National </a:t>
            </a:r>
            <a:r>
              <a:rPr lang="en-IN" sz="1800" dirty="0" err="1" smtClean="0">
                <a:latin typeface="Arial" pitchFamily="34" charset="0"/>
                <a:cs typeface="Arial" pitchFamily="34" charset="0"/>
              </a:rPr>
              <a:t>ToT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 training conducted during January – March 2017 by NIDM. A total of 76 officials participated in the 5 National TOT programmes from 21 States, out of which 48 were from 8 NCRMP States .</a:t>
            </a: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IN" sz="180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IN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IN" sz="1800" b="1" dirty="0" smtClean="0">
                <a:latin typeface="Arial" pitchFamily="34" charset="0"/>
                <a:cs typeface="Arial" pitchFamily="34" charset="0"/>
              </a:rPr>
              <a:t>			State wise allocation of funds under consideration</a:t>
            </a:r>
            <a:r>
              <a:rPr lang="en-IN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 eaLnBrk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IN" sz="2000" dirty="0" smtClean="0"/>
          </a:p>
          <a:p>
            <a:pPr marL="514350" indent="-3172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IN" sz="2000" dirty="0" smtClean="0"/>
          </a:p>
          <a:p>
            <a:pPr marL="514350" indent="-3172" algn="just" eaLnBrk="1" fontAlgn="auto">
              <a:spcBef>
                <a:spcPts val="500"/>
              </a:spcBef>
              <a:spcAft>
                <a:spcPts val="0"/>
              </a:spcAft>
              <a:buFont typeface="Arial"/>
              <a:buNone/>
              <a:defRPr/>
            </a:pPr>
            <a:endParaRPr lang="en-IN" sz="2000" dirty="0" smtClean="0"/>
          </a:p>
          <a:p>
            <a:pPr marL="914400" lvl="1" indent="-514350" algn="just" eaLnBrk="1" fontAlgn="auto">
              <a:spcBef>
                <a:spcPts val="500"/>
              </a:spcBef>
              <a:spcAft>
                <a:spcPts val="0"/>
              </a:spcAft>
              <a:buFont typeface="Arial"/>
              <a:buAutoNum type="romanLcParenR"/>
              <a:defRPr/>
            </a:pPr>
            <a:endParaRPr lang="en-IN" sz="2000" dirty="0" smtClean="0"/>
          </a:p>
          <a:p>
            <a:pPr algn="just" eaLnBrk="1" fontAlgn="auto">
              <a:spcBef>
                <a:spcPts val="600"/>
              </a:spcBef>
              <a:spcAft>
                <a:spcPts val="0"/>
              </a:spcAft>
              <a:buFont typeface="Arial"/>
              <a:buNone/>
              <a:defRPr/>
            </a:pPr>
            <a:endParaRPr lang="en-IN" sz="2400" dirty="0" smtClean="0"/>
          </a:p>
          <a:p>
            <a:pPr algn="just" eaLnBrk="1" fontAlgn="auto">
              <a:spcBef>
                <a:spcPts val="600"/>
              </a:spcBef>
              <a:spcAft>
                <a:spcPts val="0"/>
              </a:spcAft>
              <a:buFont typeface="Arial"/>
              <a:buNone/>
              <a:defRPr/>
            </a:pPr>
            <a:endParaRPr lang="en-IN" sz="2400" dirty="0" smtClean="0"/>
          </a:p>
          <a:p>
            <a:pPr algn="just" eaLnBrk="1" fontAlgn="auto">
              <a:spcBef>
                <a:spcPts val="600"/>
              </a:spcBef>
              <a:spcAft>
                <a:spcPts val="0"/>
              </a:spcAft>
              <a:buFont typeface="Wingdings" pitchFamily="2"/>
              <a:buChar char="Ø"/>
              <a:defRPr/>
            </a:pPr>
            <a:endParaRPr lang="en-IN" sz="2400" dirty="0" smtClean="0"/>
          </a:p>
          <a:p>
            <a:pPr eaLnBrk="1" fontAlgn="auto">
              <a:spcBef>
                <a:spcPts val="600"/>
              </a:spcBef>
              <a:spcAft>
                <a:spcPts val="0"/>
              </a:spcAft>
              <a:buFont typeface="Arial"/>
              <a:buNone/>
              <a:defRPr/>
            </a:pPr>
            <a:endParaRPr lang="en-IN" sz="2400" dirty="0" smtClean="0"/>
          </a:p>
          <a:p>
            <a:pPr eaLnBrk="1" fontAlgn="auto">
              <a:spcAft>
                <a:spcPts val="0"/>
              </a:spcAft>
              <a:buFont typeface="Arial"/>
              <a:buNone/>
              <a:defRPr/>
            </a:pPr>
            <a:endParaRPr lang="en-IN" dirty="0" smtClean="0"/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endParaRPr lang="en-IN" dirty="0" smtClean="0"/>
          </a:p>
        </p:txBody>
      </p:sp>
      <p:sp>
        <p:nvSpPr>
          <p:cNvPr id="21508" name="Slide Number Placeholder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871D4BF-9427-468A-A2D0-B34080A4A97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20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1509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152403" y="152403"/>
            <a:chExt cx="685800" cy="685800"/>
          </a:xfrm>
        </p:grpSpPr>
        <p:pic>
          <p:nvPicPr>
            <p:cNvPr id="21511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3" y="152403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2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091" y="215999"/>
              <a:ext cx="560454" cy="55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7924800" y="3810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3/4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/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ITEM(V) : COMPONENT-C</a:t>
            </a:r>
            <a:b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Proposed State Wise Budget Allocation</a:t>
            </a:r>
            <a:b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Rs. in Cr.</a:t>
            </a:r>
            <a:b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en-IN" sz="2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28600" y="914400"/>
            <a:ext cx="8610600" cy="5257800"/>
          </a:xfrm>
        </p:spPr>
        <p:txBody>
          <a:bodyPr/>
          <a:lstStyle/>
          <a:p>
            <a:pPr marL="914400" indent="-565154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IN" smtClean="0"/>
          </a:p>
          <a:p>
            <a:pPr marL="914400" indent="-565154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IN" smtClean="0"/>
          </a:p>
          <a:p>
            <a:pPr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IN" smtClean="0"/>
              <a:t>	</a:t>
            </a:r>
            <a:endParaRPr lang="en-IN" sz="2400" smtClean="0"/>
          </a:p>
        </p:txBody>
      </p:sp>
      <p:sp>
        <p:nvSpPr>
          <p:cNvPr id="22532" name="Slide Number Placeholder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CD77E65-2623-48C8-8196-DCA74E0AFB80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21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2533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152403" y="152403"/>
            <a:chExt cx="685800" cy="685800"/>
          </a:xfrm>
        </p:grpSpPr>
        <p:pic>
          <p:nvPicPr>
            <p:cNvPr id="22591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3" y="152403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92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091" y="215999"/>
              <a:ext cx="560454" cy="55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143000"/>
          <a:ext cx="8610601" cy="547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77"/>
                <a:gridCol w="1686248"/>
                <a:gridCol w="1839158"/>
                <a:gridCol w="1755559"/>
                <a:gridCol w="1755559"/>
              </a:tblGrid>
              <a:tr h="139984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States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Proposed Outlay for Shelter Level Training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Proposed Outlay for Capacity Building Training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Proposed Outlay  under Component 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Proposed release in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2017-18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524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Goa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1.78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2.58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0.16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524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Gujarat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5.71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9.71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2.18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524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Karnataka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0.88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1.28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524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Kerala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1.08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7.45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8.53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1.48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70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Maharashtra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0.52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6.38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6.90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1.25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70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West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Bengal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2.45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3.66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6.11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524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9.25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25.86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35.11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6.79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924800" y="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4/4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(VI) : </a:t>
            </a:r>
            <a:b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STATUS OF EXTERNAL AUDIT</a:t>
            </a:r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(2016-2017)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External Audit Reports received from PMU/All States except West Bengal . Reports shared with World Bank.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West Bengal to expedite report submission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7D706-B722-4AC6-AF88-47EEE0BAB24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3557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540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type="title"/>
          </p:nvPr>
        </p:nvSpPr>
        <p:spPr>
          <a:xfrm>
            <a:off x="152400" y="3581400"/>
            <a:ext cx="8839200" cy="2667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IN" sz="9600" i="1" smtClean="0"/>
              <a:t>Thank You</a:t>
            </a:r>
            <a:br>
              <a:rPr lang="en-IN" sz="9600" i="1" smtClean="0"/>
            </a:br>
            <a:endParaRPr lang="en-IN" sz="2700" b="1" smtClean="0">
              <a:solidFill>
                <a:srgbClr val="00B050"/>
              </a:solidFill>
            </a:endParaRPr>
          </a:p>
        </p:txBody>
      </p:sp>
      <p:pic>
        <p:nvPicPr>
          <p:cNvPr id="24579" name="Picture 5" descr="ndma-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066800"/>
            <a:ext cx="2819400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DA9DF-39F7-4582-BDCB-79AF6679164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2EB5D-AAE5-4E4C-9B16-B6595E6AC2A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1066800"/>
          <a:ext cx="8915401" cy="5303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664"/>
                <a:gridCol w="991586"/>
                <a:gridCol w="823345"/>
                <a:gridCol w="1327991"/>
                <a:gridCol w="1040130"/>
                <a:gridCol w="965835"/>
                <a:gridCol w="1100373"/>
                <a:gridCol w="1128477"/>
              </a:tblGrid>
              <a:tr h="88816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Mitigation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Infrastructure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Gujarat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Kerala 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Karnataka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Maharashtra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West Bengal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Goa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62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Cyclone</a:t>
                      </a:r>
                    </a:p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Sheters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Nos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353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57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Roads (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kms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96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Bridges(Nos.)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3087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Saline Embankments (Km/No)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11 no.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10.46 km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50km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30 km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90.46 km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3087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Underground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Cabling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(Km)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20km LT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45km HT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40 km LT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90HT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20km LT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40HT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25km LT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105km LT</a:t>
                      </a:r>
                    </a:p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175HT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64" name="TextBox 5"/>
          <p:cNvSpPr txBox="1">
            <a:spLocks noChangeArrowheads="1"/>
          </p:cNvSpPr>
          <p:nvPr/>
        </p:nvSpPr>
        <p:spPr bwMode="auto">
          <a:xfrm>
            <a:off x="38100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4165" name="Rectangle 6"/>
          <p:cNvSpPr>
            <a:spLocks noChangeArrowheads="1"/>
          </p:cNvSpPr>
          <p:nvPr/>
        </p:nvSpPr>
        <p:spPr bwMode="auto">
          <a:xfrm>
            <a:off x="990600" y="68263"/>
            <a:ext cx="701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N" sz="2000" b="1" dirty="0">
                <a:solidFill>
                  <a:srgbClr val="FFFF00"/>
                </a:solidFill>
              </a:rPr>
              <a:t>NCRMP Phase-II  - Physical Outlay (overall) </a:t>
            </a:r>
          </a:p>
        </p:txBody>
      </p:sp>
      <p:sp>
        <p:nvSpPr>
          <p:cNvPr id="9" name="Rectangle 8"/>
          <p:cNvSpPr/>
          <p:nvPr/>
        </p:nvSpPr>
        <p:spPr>
          <a:xfrm>
            <a:off x="8001000" y="6629400"/>
            <a:ext cx="76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52400" y="152400"/>
            <a:ext cx="685800" cy="457200"/>
            <a:chOff x="2516931" y="2503358"/>
            <a:chExt cx="1561892" cy="1598089"/>
          </a:xfrm>
        </p:grpSpPr>
        <p:pic>
          <p:nvPicPr>
            <p:cNvPr id="4168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A200B-0F99-4D81-B75E-1C241FFCEB3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0"/>
          <a:ext cx="9109180" cy="6596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91"/>
                <a:gridCol w="695359"/>
                <a:gridCol w="116840"/>
                <a:gridCol w="683705"/>
                <a:gridCol w="588724"/>
                <a:gridCol w="628281"/>
                <a:gridCol w="863887"/>
                <a:gridCol w="139635"/>
                <a:gridCol w="628968"/>
                <a:gridCol w="776920"/>
                <a:gridCol w="950798"/>
                <a:gridCol w="1129666"/>
                <a:gridCol w="806906"/>
              </a:tblGrid>
              <a:tr h="835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Component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Gujarat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Kerala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Karnataka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Maharashtra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West Bengal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PMU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GoI</a:t>
                      </a:r>
                      <a:r>
                        <a:rPr lang="en-US" sz="1400" dirty="0" smtClean="0"/>
                        <a:t> /World Bank Share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 Share</a:t>
                      </a:r>
                      <a:endParaRPr lang="en-US" sz="1400" dirty="0"/>
                    </a:p>
                  </a:txBody>
                  <a:tcPr/>
                </a:tc>
              </a:tr>
              <a:tr h="7314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A-Early warning System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20.50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26.60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20.50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110.50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110.50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417997">
                <a:tc gridSpan="13">
                  <a:txBody>
                    <a:bodyPr/>
                    <a:lstStyle/>
                    <a:p>
                      <a:r>
                        <a:rPr lang="en-US" sz="1400" dirty="0" smtClean="0"/>
                        <a:t>B-Cyclone Risk Mitigation Infrastructure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19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B1 Cyclone Shelters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305.00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136.00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556.40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34.60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1089.9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817.43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272.47</a:t>
                      </a:r>
                      <a:endParaRPr lang="en-US" sz="1400" dirty="0"/>
                    </a:p>
                  </a:txBody>
                  <a:tcPr/>
                </a:tc>
              </a:tr>
              <a:tr h="4288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B2 Roads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165.00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79.8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10.50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255.30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63.83</a:t>
                      </a:r>
                      <a:endParaRPr lang="en-US" sz="1400" dirty="0"/>
                    </a:p>
                  </a:txBody>
                  <a:tcPr/>
                </a:tc>
              </a:tr>
              <a:tr h="5219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B3 Saline Embankments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0.00</a:t>
                      </a:r>
                      <a:endParaRPr lang="en-IN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31.50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146.50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36.5</a:t>
                      </a:r>
                      <a:endParaRPr lang="en-US" sz="1400" dirty="0"/>
                    </a:p>
                  </a:txBody>
                  <a:tcPr/>
                </a:tc>
              </a:tr>
              <a:tr h="7306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B4 Underground Cabling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100.00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95.00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34.40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429.40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322.05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107.35</a:t>
                      </a:r>
                      <a:endParaRPr lang="en-US" sz="1400" dirty="0"/>
                    </a:p>
                  </a:txBody>
                  <a:tcPr/>
                </a:tc>
              </a:tr>
              <a:tr h="5219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 Technical Assistance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179.95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179.95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179.95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7306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 Implementation Assistance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28.00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7.95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32.35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33.55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10.00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32.35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150.30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150.30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730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Total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618.50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158.9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128.20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397.95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705.45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140.00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212.30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2361.85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1881.20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480.15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57" name="TextBox 5"/>
          <p:cNvSpPr txBox="1">
            <a:spLocks noChangeArrowheads="1"/>
          </p:cNvSpPr>
          <p:nvPr/>
        </p:nvSpPr>
        <p:spPr bwMode="auto">
          <a:xfrm>
            <a:off x="38100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5258" name="Rectangle 6"/>
          <p:cNvSpPr>
            <a:spLocks noChangeArrowheads="1"/>
          </p:cNvSpPr>
          <p:nvPr/>
        </p:nvSpPr>
        <p:spPr bwMode="auto">
          <a:xfrm>
            <a:off x="990600" y="68263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N" sz="2000" b="1" dirty="0">
                <a:solidFill>
                  <a:srgbClr val="FFFF00"/>
                </a:solidFill>
              </a:rPr>
              <a:t>NCRMP PHASE-II - FINANCIAL OUTLAY (OVERALL) </a:t>
            </a:r>
          </a:p>
        </p:txBody>
      </p:sp>
      <p:sp>
        <p:nvSpPr>
          <p:cNvPr id="9" name="Rectangle 8"/>
          <p:cNvSpPr/>
          <p:nvPr/>
        </p:nvSpPr>
        <p:spPr>
          <a:xfrm>
            <a:off x="8001000" y="6629400"/>
            <a:ext cx="76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52400" y="152400"/>
            <a:ext cx="685800" cy="533400"/>
            <a:chOff x="2516931" y="2503358"/>
            <a:chExt cx="1561892" cy="1598089"/>
          </a:xfrm>
        </p:grpSpPr>
        <p:pic>
          <p:nvPicPr>
            <p:cNvPr id="5262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6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9"/>
          <p:cNvSpPr/>
          <p:nvPr/>
        </p:nvSpPr>
        <p:spPr>
          <a:xfrm>
            <a:off x="7696200" y="228600"/>
            <a:ext cx="1447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Rs. In </a:t>
            </a:r>
            <a:r>
              <a:rPr lang="en-US" b="1" dirty="0" err="1"/>
              <a:t>Crore</a:t>
            </a:r>
            <a:r>
              <a:rPr lang="en-US" dirty="0"/>
              <a:t>.</a:t>
            </a:r>
          </a:p>
        </p:txBody>
      </p:sp>
      <p:sp>
        <p:nvSpPr>
          <p:cNvPr id="11" name="Left Arrow 10">
            <a:hlinkClick r:id="rId4" action="ppaction://hlinksldjump"/>
          </p:cNvPr>
          <p:cNvSpPr/>
          <p:nvPr/>
        </p:nvSpPr>
        <p:spPr>
          <a:xfrm>
            <a:off x="8458200" y="6096000"/>
            <a:ext cx="457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189B2-5235-4F0A-83FC-DEABB6724E2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014988"/>
          <a:ext cx="8991600" cy="561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452"/>
                <a:gridCol w="947155"/>
                <a:gridCol w="119884"/>
                <a:gridCol w="1214781"/>
                <a:gridCol w="119884"/>
                <a:gridCol w="1119364"/>
                <a:gridCol w="1119364"/>
                <a:gridCol w="3432716"/>
              </a:tblGrid>
              <a:tr h="557630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State/Financial Year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200" dirty="0" smtClean="0"/>
                        <a:t>Budget</a:t>
                      </a:r>
                      <a:r>
                        <a:rPr lang="en-IN" sz="1200" baseline="0" dirty="0" smtClean="0"/>
                        <a:t> Projections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200" dirty="0" smtClean="0"/>
                        <a:t>Fund released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Actual Expenditure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Unspent 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Remarks</a:t>
                      </a:r>
                      <a:r>
                        <a:rPr lang="en-IN" sz="1200" baseline="0" dirty="0" smtClean="0"/>
                        <a:t> </a:t>
                      </a:r>
                      <a:endParaRPr lang="en-IN" sz="1200" dirty="0"/>
                    </a:p>
                  </a:txBody>
                  <a:tcPr/>
                </a:tc>
              </a:tr>
              <a:tr h="298639">
                <a:tc gridSpan="5">
                  <a:txBody>
                    <a:bodyPr/>
                    <a:lstStyle/>
                    <a:p>
                      <a:r>
                        <a:rPr lang="en-IN" sz="1200" b="1" dirty="0" smtClean="0"/>
                        <a:t>A. Goa   : Outlay Rs 140.00 Crore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en-IN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 expenditure incurred under Component B till date</a:t>
                      </a:r>
                      <a:r>
                        <a:rPr lang="en-IN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On receipt of approval from MHA  Rs 0.16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 Crore may be released under Component C</a:t>
                      </a:r>
                      <a:endParaRPr lang="en-US" sz="105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2015-16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0.00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0.00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2016-17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40.28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24.16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0.33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2017-18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23.56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0.00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0.29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b="1" dirty="0" smtClean="0"/>
                        <a:t>Total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24.16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1.03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23.13  (96%)</a:t>
                      </a:r>
                      <a:endParaRPr lang="en-IN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</a:tr>
              <a:tr h="298639">
                <a:tc gridSpan="5">
                  <a:txBody>
                    <a:bodyPr/>
                    <a:lstStyle/>
                    <a:p>
                      <a:r>
                        <a:rPr lang="en-IN" sz="1200" b="1" dirty="0" smtClean="0"/>
                        <a:t>B.</a:t>
                      </a:r>
                      <a:r>
                        <a:rPr lang="en-IN" sz="1200" b="1" baseline="0" dirty="0" smtClean="0"/>
                        <a:t> Gujarat : Outlay Rs 618.50 Crore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2015-16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170.00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96.02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34.47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en-IN" sz="1050" b="0" dirty="0" smtClean="0">
                          <a:latin typeface="Arial" pitchFamily="34" charset="0"/>
                          <a:cs typeface="Arial" pitchFamily="34" charset="0"/>
                        </a:rPr>
                        <a:t>First instalment of 2017-18 can be released only after full utilisation of unspent balance of Rs 59.07.Crores. Under Component B and Rs 2.36 Cr under Component D.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Rs 1.14 Crore may be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released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under Comp C on receipt of approval from MHA</a:t>
                      </a:r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2016-17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194.00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79.00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72.42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2017-18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231.29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0.00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6.68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320033">
                <a:tc>
                  <a:txBody>
                    <a:bodyPr/>
                    <a:lstStyle/>
                    <a:p>
                      <a:r>
                        <a:rPr lang="en-IN" sz="1200" b="1" dirty="0" smtClean="0"/>
                        <a:t>Total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175.02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113.57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61.43 (35%)</a:t>
                      </a:r>
                      <a:endParaRPr lang="en-IN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</a:tr>
              <a:tr h="298639">
                <a:tc gridSpan="6">
                  <a:txBody>
                    <a:bodyPr/>
                    <a:lstStyle/>
                    <a:p>
                      <a:r>
                        <a:rPr lang="en-IN" sz="1200" b="1" dirty="0" smtClean="0"/>
                        <a:t>C .Karnataka : Outlay Rs 128.20 Crore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2015-16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32.10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smtClean="0"/>
                        <a:t>1.20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0.36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latin typeface="Arial" pitchFamily="34" charset="0"/>
                          <a:cs typeface="Arial" pitchFamily="34" charset="0"/>
                        </a:rPr>
                        <a:t>No expenditure incurred under Component B till date.</a:t>
                      </a: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Rs 0.16 Crore may be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released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under Comp C on receipt of approval from MHA.</a:t>
                      </a:r>
                    </a:p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Rs 0.60 Cr   as First installment of  2017-18 under Component D  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may be released on receipt of utilization  of unspent balance  of  Rs </a:t>
                      </a:r>
                      <a:r>
                        <a:rPr lang="en-US" sz="1050" baseline="0" dirty="0" err="1" smtClean="0"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 0.16 Cr. </a:t>
                      </a:r>
                    </a:p>
                    <a:p>
                      <a:endParaRPr lang="en-US" sz="105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05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IN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2016-17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19.75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11.25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0.27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29863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2017-18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8.50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0.00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0.41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854440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Total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12.45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1.04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11.41(92.%)</a:t>
                      </a:r>
                      <a:endParaRPr lang="en-IN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714" name="TextBox 5"/>
          <p:cNvSpPr txBox="1">
            <a:spLocks noChangeArrowheads="1"/>
          </p:cNvSpPr>
          <p:nvPr/>
        </p:nvSpPr>
        <p:spPr bwMode="auto">
          <a:xfrm>
            <a:off x="38100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25715" name="Rectangle 6"/>
          <p:cNvSpPr>
            <a:spLocks noChangeArrowheads="1"/>
          </p:cNvSpPr>
          <p:nvPr/>
        </p:nvSpPr>
        <p:spPr bwMode="auto">
          <a:xfrm>
            <a:off x="990600" y="68263"/>
            <a:ext cx="701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N" sz="2000" b="1" dirty="0">
                <a:solidFill>
                  <a:srgbClr val="FFFF00"/>
                </a:solidFill>
              </a:rPr>
              <a:t>Agenda Item  (</a:t>
            </a:r>
            <a:r>
              <a:rPr lang="en-IN" sz="2000" b="1" dirty="0" err="1">
                <a:solidFill>
                  <a:srgbClr val="FFFF00"/>
                </a:solidFill>
              </a:rPr>
              <a:t>i</a:t>
            </a:r>
            <a:r>
              <a:rPr lang="en-IN" sz="2000" b="1" dirty="0">
                <a:solidFill>
                  <a:srgbClr val="FFFF00"/>
                </a:solidFill>
              </a:rPr>
              <a:t>): Financial Management – Unspent Balances lying with States as on  31</a:t>
            </a:r>
            <a:r>
              <a:rPr lang="en-IN" sz="2000" b="1" baseline="30000" dirty="0">
                <a:solidFill>
                  <a:srgbClr val="FFFF00"/>
                </a:solidFill>
              </a:rPr>
              <a:t>st</a:t>
            </a:r>
            <a:r>
              <a:rPr lang="en-IN" sz="2000" b="1" dirty="0">
                <a:solidFill>
                  <a:srgbClr val="FFFF00"/>
                </a:solidFill>
              </a:rPr>
              <a:t> December 2017 </a:t>
            </a:r>
          </a:p>
        </p:txBody>
      </p:sp>
      <p:grpSp>
        <p:nvGrpSpPr>
          <p:cNvPr id="25716" name="Group 29"/>
          <p:cNvGrpSpPr>
            <a:grpSpLocks/>
          </p:cNvGrpSpPr>
          <p:nvPr/>
        </p:nvGrpSpPr>
        <p:grpSpPr bwMode="auto">
          <a:xfrm>
            <a:off x="76200" y="76200"/>
            <a:ext cx="685800" cy="685800"/>
            <a:chOff x="2516931" y="2503358"/>
            <a:chExt cx="1561892" cy="1598089"/>
          </a:xfrm>
        </p:grpSpPr>
        <p:pic>
          <p:nvPicPr>
            <p:cNvPr id="25718" name="Picture 13" descr="people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1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/>
          <p:nvPr/>
        </p:nvSpPr>
        <p:spPr>
          <a:xfrm>
            <a:off x="8001000" y="6629400"/>
            <a:ext cx="76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1DC84-C683-4511-98F8-949851F175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-7938"/>
          <a:ext cx="9144000" cy="6840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373"/>
                <a:gridCol w="1084881"/>
                <a:gridCol w="118820"/>
                <a:gridCol w="1062926"/>
                <a:gridCol w="135610"/>
                <a:gridCol w="1007390"/>
                <a:gridCol w="1295400"/>
                <a:gridCol w="3276600"/>
              </a:tblGrid>
              <a:tr h="945519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State/Financial Year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200" dirty="0" smtClean="0"/>
                        <a:t>Budget</a:t>
                      </a:r>
                      <a:r>
                        <a:rPr lang="en-IN" sz="1200" baseline="0" dirty="0" smtClean="0"/>
                        <a:t> Projections  (in Crores)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Fund released (In Crores)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200" dirty="0" smtClean="0"/>
                        <a:t>Actual Expenditure (In Crores)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Unspent (In Crores)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Remarks</a:t>
                      </a:r>
                      <a:endParaRPr lang="en-IN" sz="1200" dirty="0"/>
                    </a:p>
                  </a:txBody>
                  <a:tcPr/>
                </a:tc>
              </a:tr>
              <a:tr h="366008">
                <a:tc gridSpan="4">
                  <a:txBody>
                    <a:bodyPr/>
                    <a:lstStyle/>
                    <a:p>
                      <a:r>
                        <a:rPr lang="en-IN" sz="1200" b="1" dirty="0" smtClean="0"/>
                        <a:t>D. Kerala : Outlay Rs 158.95 Crore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2015-16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51.24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0.44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0.34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latin typeface="Arial" pitchFamily="34" charset="0"/>
                          <a:cs typeface="Arial" pitchFamily="34" charset="0"/>
                        </a:rPr>
                        <a:t>No expenditure incurred under Component B till date.</a:t>
                      </a: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Rs 1.49 Crore may be released under Comp C on receipt of approval from MHA</a:t>
                      </a:r>
                    </a:p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Rs 0.60 Cr   as First installment of  2017-18 under Component D  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may be released on receipt of full utilization  of unspent balance  of  Rs  0.14 Cr. </a:t>
                      </a:r>
                      <a:endParaRPr lang="en-IN" sz="10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2016-17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10.00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6.00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0.33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2017-18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9.00</a:t>
                      </a:r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0.00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0.23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448393">
                <a:tc>
                  <a:txBody>
                    <a:bodyPr/>
                    <a:lstStyle/>
                    <a:p>
                      <a:r>
                        <a:rPr lang="en-IN" sz="1200" b="1" dirty="0" smtClean="0"/>
                        <a:t>Total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6.44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0.90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200" b="1" dirty="0" smtClean="0"/>
                        <a:t>5.54 (86%)</a:t>
                      </a:r>
                      <a:endParaRPr lang="en-IN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</a:tr>
              <a:tr h="305006">
                <a:tc gridSpan="6">
                  <a:txBody>
                    <a:bodyPr/>
                    <a:lstStyle/>
                    <a:p>
                      <a:r>
                        <a:rPr lang="en-IN" sz="1200" b="1" dirty="0" smtClean="0"/>
                        <a:t>E. Maharashtra :</a:t>
                      </a:r>
                      <a:r>
                        <a:rPr lang="en-IN" sz="1200" b="1" baseline="0" dirty="0" smtClean="0"/>
                        <a:t> Outlay Rs 397.95Crore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2015-16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15.22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4.87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0.40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 expenditure incurred under Component B till date.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1.25</a:t>
                      </a:r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 Crore may be release under Comp C on receipt of approval from MHA</a:t>
                      </a:r>
                    </a:p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Rs 3.00 Cr   as First installment of  2017-18 under Component D  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may be released on receipt of full utilization  of unspent balance  of  Rs </a:t>
                      </a:r>
                      <a:r>
                        <a:rPr lang="en-US" sz="1050" baseline="0" dirty="0" err="1" smtClean="0"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. 2.03 Cr</a:t>
                      </a:r>
                      <a:endParaRPr lang="en-IN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2016-17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57.64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29.25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1.44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2017-18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90.80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0.00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1.11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339458">
                <a:tc>
                  <a:txBody>
                    <a:bodyPr/>
                    <a:lstStyle/>
                    <a:p>
                      <a:r>
                        <a:rPr lang="en-IN" sz="1200" b="1" dirty="0" smtClean="0"/>
                        <a:t>Total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34.12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2.95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31.17 (91%)</a:t>
                      </a:r>
                      <a:endParaRPr lang="en-IN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</a:tr>
              <a:tr h="366008">
                <a:tc gridSpan="5">
                  <a:txBody>
                    <a:bodyPr/>
                    <a:lstStyle/>
                    <a:p>
                      <a:r>
                        <a:rPr lang="en-IN" sz="1200" b="1" dirty="0" smtClean="0"/>
                        <a:t>F. West Bengal : Outlay Rs 705.45 Crore</a:t>
                      </a:r>
                      <a:endParaRPr lang="en-IN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2015-16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75.75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45.45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41.17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en-IN" sz="1050" b="0" baseline="0" dirty="0" smtClean="0">
                          <a:latin typeface="Arial" pitchFamily="34" charset="0"/>
                          <a:cs typeface="Arial" pitchFamily="34" charset="0"/>
                        </a:rPr>
                        <a:t> First instalment of Rs 115.38 </a:t>
                      </a:r>
                      <a:r>
                        <a:rPr lang="en-IN" sz="105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r>
                        <a:rPr lang="en-IN" sz="1050" b="0" baseline="0" dirty="0" smtClean="0">
                          <a:latin typeface="Arial" pitchFamily="34" charset="0"/>
                          <a:cs typeface="Arial" pitchFamily="34" charset="0"/>
                        </a:rPr>
                        <a:t> (i.e. 60% of the Budget Requirement of 2017-18) released on 02.06.2017.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Rs 0.40 Crore may be release under Comp C on receipt of approval from MHA.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Rs 75.00 Cr under Component B may be released after </a:t>
                      </a:r>
                      <a:r>
                        <a:rPr lang="en-US" sz="1050" i="1" baseline="0" dirty="0" smtClean="0"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Utilization of Rs 100 Cr. Unspent  balance  under Component B is  Rs 164.71 Cr .as on 31.10.2017.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latin typeface="Arial" charset="0"/>
                          <a:cs typeface="Arial" charset="0"/>
                        </a:rPr>
                        <a:t>Issue: Large unspent funds available with States-Goa, Maharashtra, Karnataka, Kerala</a:t>
                      </a:r>
                      <a:endParaRPr lang="en-US" sz="12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2016-17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224.75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224.75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148.13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305006"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2017-18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192.30</a:t>
                      </a:r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115.38</a:t>
                      </a:r>
                      <a:endParaRPr lang="en-IN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/>
                        <a:t>28.17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</a:tr>
              <a:tr h="664692">
                <a:tc>
                  <a:txBody>
                    <a:bodyPr/>
                    <a:lstStyle/>
                    <a:p>
                      <a:r>
                        <a:rPr lang="en-IN" sz="1200" b="1" dirty="0" smtClean="0"/>
                        <a:t>Total</a:t>
                      </a:r>
                    </a:p>
                    <a:p>
                      <a:endParaRPr lang="en-IN" sz="1200" b="1" dirty="0" smtClean="0"/>
                    </a:p>
                    <a:p>
                      <a:endParaRPr lang="en-IN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385.58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220.87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b="1" dirty="0" smtClean="0"/>
                        <a:t>164.71 (43%)</a:t>
                      </a:r>
                      <a:endParaRPr lang="en-IN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IN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739" name="TextBox 5"/>
          <p:cNvSpPr txBox="1">
            <a:spLocks noChangeArrowheads="1"/>
          </p:cNvSpPr>
          <p:nvPr/>
        </p:nvSpPr>
        <p:spPr bwMode="auto">
          <a:xfrm>
            <a:off x="38100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/>
            <a: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(V) : Component-C</a:t>
            </a:r>
            <a:br>
              <a:rPr lang="en-IN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Proposed Budget Allocation  for Capacity Building Training</a:t>
            </a:r>
            <a:endParaRPr lang="en-IN" sz="2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28600" y="914400"/>
            <a:ext cx="8610600" cy="5257800"/>
          </a:xfrm>
        </p:spPr>
        <p:txBody>
          <a:bodyPr/>
          <a:lstStyle/>
          <a:p>
            <a:pPr marL="914400" indent="-565154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IN" smtClean="0"/>
          </a:p>
          <a:p>
            <a:pPr marL="914400" indent="-565154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IN" smtClean="0"/>
          </a:p>
          <a:p>
            <a:pPr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IN" smtClean="0"/>
              <a:t>	</a:t>
            </a:r>
            <a:endParaRPr lang="en-IN" sz="2400" smtClean="0"/>
          </a:p>
        </p:txBody>
      </p:sp>
      <p:sp>
        <p:nvSpPr>
          <p:cNvPr id="27652" name="Slide Number Placeholder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3411B6E-961E-45C2-8653-BA0333D77F39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28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7653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152403" y="152403"/>
            <a:chExt cx="685800" cy="685800"/>
          </a:xfrm>
        </p:grpSpPr>
        <p:pic>
          <p:nvPicPr>
            <p:cNvPr id="27696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3" y="152403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97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091" y="215999"/>
              <a:ext cx="560454" cy="55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1066800"/>
          <a:ext cx="8991599" cy="548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1661491"/>
                <a:gridCol w="2032883"/>
                <a:gridCol w="3049325"/>
              </a:tblGrid>
              <a:tr h="1085223"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of Trainings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Projection by</a:t>
                      </a:r>
                      <a:r>
                        <a:rPr lang="en-US" baseline="0" dirty="0" smtClean="0"/>
                        <a:t> States  (in </a:t>
                      </a:r>
                      <a:r>
                        <a:rPr lang="en-US" baseline="0" dirty="0" err="1" smtClean="0"/>
                        <a:t>Crore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dirty="0" smtClean="0"/>
                        <a:t>Under Capacity Building Training</a:t>
                      </a:r>
                      <a:r>
                        <a:rPr lang="en-US" baseline="0" dirty="0" smtClean="0"/>
                        <a:t> Program, Uniformity is maintained  by keeping:</a:t>
                      </a:r>
                    </a:p>
                    <a:p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 the rate of resource person @Rs.4000/day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 cost of training per trainee per day @ Rs 2000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3/5 days of training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A ceiling</a:t>
                      </a:r>
                      <a:r>
                        <a:rPr lang="en-US" baseline="0" dirty="0" smtClean="0"/>
                        <a:t> of Rs. 15 </a:t>
                      </a:r>
                      <a:r>
                        <a:rPr lang="en-US" baseline="0" dirty="0" err="1" smtClean="0"/>
                        <a:t>lakh</a:t>
                      </a:r>
                      <a:r>
                        <a:rPr lang="en-US" baseline="0" dirty="0" smtClean="0"/>
                        <a:t> for misc. expenses</a:t>
                      </a:r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Goa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1.78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Gujarat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Karnataka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Kerala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7.45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Maharashtra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6.38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West</a:t>
                      </a:r>
                      <a:r>
                        <a:rPr lang="en-US" baseline="0" dirty="0" smtClean="0"/>
                        <a:t> Bengal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25.86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/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Agenda item (V) : Component-C</a:t>
            </a:r>
            <a:b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Proposed Budget Allocation  for Shelter Training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28600" y="914400"/>
            <a:ext cx="8610600" cy="5257800"/>
          </a:xfrm>
        </p:spPr>
        <p:txBody>
          <a:bodyPr/>
          <a:lstStyle/>
          <a:p>
            <a:pPr marL="914400" indent="-565154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IN" smtClean="0"/>
          </a:p>
          <a:p>
            <a:pPr marL="914400" indent="-565154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IN" smtClean="0"/>
          </a:p>
          <a:p>
            <a:pPr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IN" smtClean="0"/>
              <a:t>	</a:t>
            </a:r>
            <a:endParaRPr lang="en-IN" sz="2400" smtClean="0"/>
          </a:p>
        </p:txBody>
      </p:sp>
      <p:sp>
        <p:nvSpPr>
          <p:cNvPr id="28676" name="Slide Number Placeholder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57B0B56-DDE5-4D24-95E7-5C94E790746A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29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28677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152403" y="152403"/>
            <a:chExt cx="685800" cy="685800"/>
          </a:xfrm>
        </p:grpSpPr>
        <p:pic>
          <p:nvPicPr>
            <p:cNvPr id="28725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3" y="152403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6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091" y="215999"/>
              <a:ext cx="560454" cy="55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" y="1066800"/>
          <a:ext cx="8839200" cy="548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442"/>
                <a:gridCol w="1841500"/>
                <a:gridCol w="2253129"/>
                <a:gridCol w="2253129"/>
              </a:tblGrid>
              <a:tr h="1085223"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of Trainings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Projection by</a:t>
                      </a:r>
                      <a:r>
                        <a:rPr lang="en-US" baseline="0" dirty="0" smtClean="0"/>
                        <a:t> States  (</a:t>
                      </a:r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Crore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Outlay </a:t>
                      </a:r>
                    </a:p>
                    <a:p>
                      <a:r>
                        <a:rPr lang="en-US" dirty="0" smtClean="0"/>
                        <a:t>(in </a:t>
                      </a:r>
                      <a:r>
                        <a:rPr lang="en-US" dirty="0" err="1" smtClean="0"/>
                        <a:t>Crore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Goa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Gujarat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Karnataka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Kerala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1.08</a:t>
                      </a:r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Maharashtra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</a:t>
                      </a:r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West</a:t>
                      </a:r>
                      <a:r>
                        <a:rPr lang="en-US" baseline="0" dirty="0" smtClean="0"/>
                        <a:t> Bengal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2.45</a:t>
                      </a:r>
                      <a:endParaRPr lang="en-US" dirty="0"/>
                    </a:p>
                  </a:txBody>
                  <a:tcPr/>
                </a:tc>
              </a:tr>
              <a:tr h="62873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AGENDA ITEM (I) FINANCIAL MANAGEMENT   </a:t>
            </a:r>
            <a:b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Outlay/Expenditure/Unspent Balance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B67C3-9A47-4BB7-AFE4-740FCE1BD5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29600" y="304800"/>
            <a:ext cx="6858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1</a:t>
            </a:r>
            <a:r>
              <a:rPr lang="en-US" sz="2400" b="1" dirty="0" smtClean="0">
                <a:solidFill>
                  <a:srgbClr val="FFFF00"/>
                </a:solidFill>
              </a:rPr>
              <a:t>/5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09600" y="152400"/>
            <a:ext cx="685800" cy="685800"/>
            <a:chOff x="2516931" y="2503358"/>
            <a:chExt cx="1561892" cy="1598089"/>
          </a:xfrm>
        </p:grpSpPr>
        <p:pic>
          <p:nvPicPr>
            <p:cNvPr id="7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ubtitle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/>
          <a:lstStyle/>
          <a:p>
            <a:pPr marL="571500" indent="-571500" algn="l">
              <a:buFont typeface="Arial" charset="0"/>
              <a:buAutoNum type="romanUcPeriod"/>
            </a:pPr>
            <a:endParaRPr lang="en-IN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71500" indent="-571500" algn="l">
              <a:buFont typeface="Arial" charset="0"/>
              <a:buAutoNum type="romanUcPeriod"/>
            </a:pPr>
            <a:r>
              <a:rPr lang="en-IN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Goa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Outlay: Rs 140.00 Cr ;		       Released: Rs 24.16 C</a:t>
            </a:r>
          </a:p>
          <a:p>
            <a:pPr marL="571500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112.25 State 27.75)                      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24.16 State: 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NIl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)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Expenditure: Rs Cr 1.24                         Unspent balance: Rs  22.92 Cr</a:t>
            </a:r>
          </a:p>
          <a:p>
            <a:pPr marL="571500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1.24State:Nil)                                (GoI:22.92; State Nil)</a:t>
            </a:r>
          </a:p>
          <a:p>
            <a:pPr marL="571500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</a:t>
            </a:r>
          </a:p>
          <a:p>
            <a:pPr marL="571500" indent="-571500" algn="l">
              <a:buNone/>
            </a:pPr>
            <a:r>
              <a:rPr lang="en-IN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II. Gujarat</a:t>
            </a:r>
            <a:endParaRPr lang="en-IN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Outlay: Rs 618.50 Cr;                              Released: Rs 210.45 Cr</a:t>
            </a:r>
          </a:p>
          <a:p>
            <a:pPr marL="1028700" lvl="2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(GoI:476.00  State:142.50)                     (GoI:175.02 State: 35.43)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Expenditure: Rs 149.15 Cr                      Unspent balance: Rs 61.30Cr</a:t>
            </a:r>
          </a:p>
          <a:p>
            <a:pPr marL="1028700" lvl="2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113.72 State:35.43)                      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61.30; State: Nil)</a:t>
            </a:r>
          </a:p>
          <a:p>
            <a:pPr marL="1028700" lvl="1" indent="-571500" algn="l">
              <a:buFont typeface="Arial" charset="0"/>
              <a:buChar char="•"/>
            </a:pPr>
            <a:endParaRPr lang="en-IN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533400" y="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/>
            <a:endParaRPr lang="en-IN" b="1" dirty="0">
              <a:solidFill>
                <a:srgbClr val="FFFF00"/>
              </a:solidFill>
            </a:endParaRPr>
          </a:p>
          <a:p>
            <a:pPr algn="ctr" fontAlgn="ctr"/>
            <a:r>
              <a:rPr lang="en-IN" b="1" dirty="0">
                <a:solidFill>
                  <a:srgbClr val="FFFF00"/>
                </a:solidFill>
              </a:rPr>
              <a:t> </a:t>
            </a:r>
            <a:r>
              <a:rPr lang="en-US" sz="2200" b="1" dirty="0">
                <a:solidFill>
                  <a:srgbClr val="FFFF00"/>
                </a:solidFill>
              </a:rPr>
              <a:t>Agenda Item (Vi) </a:t>
            </a:r>
            <a:r>
              <a:rPr lang="en-IN" sz="2200" b="1" dirty="0">
                <a:solidFill>
                  <a:srgbClr val="FFFF00"/>
                </a:solidFill>
              </a:rPr>
              <a:t>Status of External Audit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906463"/>
          <a:ext cx="8915399" cy="5479202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35007"/>
                <a:gridCol w="1346193"/>
                <a:gridCol w="1295400"/>
                <a:gridCol w="3449052"/>
                <a:gridCol w="2189747"/>
              </a:tblGrid>
              <a:tr h="798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Sl. No.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Name of State</a:t>
                      </a:r>
                    </a:p>
                    <a:p>
                      <a:pPr algn="ctr"/>
                      <a:endParaRPr lang="en-IN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Period up to which completed</a:t>
                      </a:r>
                      <a:endParaRPr lang="en-IN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Observations, if any</a:t>
                      </a:r>
                    </a:p>
                    <a:p>
                      <a:endParaRPr lang="en-IN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Action Taken</a:t>
                      </a:r>
                    </a:p>
                    <a:p>
                      <a:endParaRPr lang="en-IN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4001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Gujarat *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31.03.2017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Shared 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with World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Bank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Accepted by World Bank </a:t>
                      </a:r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upto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31.03.2016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6538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Karnataka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31.03.2017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Shared with World Bank. Total 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ineligible expenditure of Rs 7.69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lakh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Clarifications sought from SPIU</a:t>
                      </a:r>
                    </a:p>
                  </a:txBody>
                  <a:tcPr marL="9525" marR="9525" marT="9525" marB="0" anchor="ctr"/>
                </a:tc>
              </a:tr>
              <a:tr h="76121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Kerala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31.03.2016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Audit Report for 2016-17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received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Reminder sent 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 the State for early submission</a:t>
                      </a:r>
                    </a:p>
                  </a:txBody>
                  <a:tcPr marL="9525" marR="9525" marT="9525" marB="0" anchor="ctr"/>
                </a:tc>
              </a:tr>
              <a:tr h="76121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Goa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31.03.2016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Audit Report for 2016-17 </a:t>
                      </a:r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recieved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Reminder sent 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 the State for early submission</a:t>
                      </a:r>
                    </a:p>
                  </a:txBody>
                  <a:tcPr marL="9525" marR="9525" marT="9525" marB="0" anchor="ctr"/>
                </a:tc>
              </a:tr>
              <a:tr h="119215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West Bengal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31.03.2016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Amount of Rs 5.02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has been disallowed for 2015-16. Audit Report for 2016-17 not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recieved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Clarifications sought from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SPIU and reminder for Audit Re[ort 2016-17 already sent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996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Maharashtra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31.03.2017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Shared with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World Bank.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29749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29751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52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50" name="Rectangle 6"/>
          <p:cNvSpPr>
            <a:spLocks noChangeArrowheads="1"/>
          </p:cNvSpPr>
          <p:nvPr/>
        </p:nvSpPr>
        <p:spPr bwMode="auto">
          <a:xfrm>
            <a:off x="655638" y="6397625"/>
            <a:ext cx="4479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ctr"/>
            <a:r>
              <a:rPr lang="en-IN">
                <a:solidFill>
                  <a:srgbClr val="000000"/>
                </a:solidFill>
              </a:rPr>
              <a:t>* Audit done by Chartered Accountant firm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I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BE/RE-2017-18</a:t>
            </a:r>
            <a:br>
              <a:rPr lang="en-I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I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Actual Expenditure </a:t>
            </a:r>
            <a:r>
              <a:rPr lang="en-IN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upto</a:t>
            </a:r>
            <a:r>
              <a:rPr lang="en-I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Dec,2017, Anticipated Expenditure for last Quarter</a:t>
            </a:r>
            <a:endParaRPr lang="en-IN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2782404"/>
              </p:ext>
            </p:extLst>
          </p:nvPr>
        </p:nvGraphicFramePr>
        <p:xfrm>
          <a:off x="76200" y="990600"/>
          <a:ext cx="8839204" cy="5562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  <a:gridCol w="803564"/>
              </a:tblGrid>
              <a:tr h="595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Demand No. &amp; Name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46- MINISTRY OF HOME AFFAIRS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(In thousands)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  <a:tr h="11919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Major Head/Minor Head/Sub head/object head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BE 2017-2018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 RE 2017-2018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Actual Exp upto Dec 17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Anticipated Exp Upto Dec 2017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Anticipated Exp for 4th Qtr.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Jan,18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Feb,18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Mar, 18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Remarks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</a:tr>
              <a:tr h="1986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2245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2017-18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  <a:tr h="397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01-Salaries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8078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1922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961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961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  <a:tr h="595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06-Medical Treatment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186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</a:t>
                      </a: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</a:t>
                      </a: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11-Domestic Travel Expenses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537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  <a:tr h="7946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12-Foreign Travel Exp.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  <a:tr h="397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13-Office Expenses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2500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2500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1783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217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2500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  <a:tr h="595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20-Other Admn Exp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289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FF00"/>
                </a:solidFill>
              </a:rPr>
              <a:t>Contd..</a:t>
            </a:r>
            <a:endParaRPr lang="en-IN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1750882"/>
              </p:ext>
            </p:extLst>
          </p:nvPr>
        </p:nvGraphicFramePr>
        <p:xfrm>
          <a:off x="0" y="762000"/>
          <a:ext cx="9143999" cy="6148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816"/>
                <a:gridCol w="817418"/>
                <a:gridCol w="690579"/>
                <a:gridCol w="697624"/>
                <a:gridCol w="620110"/>
                <a:gridCol w="697624"/>
                <a:gridCol w="697624"/>
                <a:gridCol w="620110"/>
                <a:gridCol w="620110"/>
                <a:gridCol w="697624"/>
                <a:gridCol w="2015360"/>
              </a:tblGrid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20-Other </a:t>
                      </a:r>
                      <a:r>
                        <a:rPr lang="en-IN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Admn</a:t>
                      </a: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IN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Exp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26-Adv &amp; Pub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804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28-Prof. Service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30000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20000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7696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12304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7900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4004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12 lakh fees of specialists, </a:t>
                      </a:r>
                      <a:r>
                        <a:rPr lang="en-IN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25 Lakh for BME, </a:t>
                      </a:r>
                      <a:r>
                        <a:rPr lang="en-IN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80 Lakh release to NIDM, balance </a:t>
                      </a:r>
                      <a:r>
                        <a:rPr lang="en-IN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9.08 lakh to TCIL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50-other charges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of  2245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42500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33900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18287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15613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1852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9251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4510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33900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60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Arial"/>
                          <a:ea typeface="Arial"/>
                        </a:rPr>
                        <a:t>3601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804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31- Grant in aid General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700000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270000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103400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103400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166600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50000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116600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270000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Anticipated  release to be made under component C and D to Phase I &amp; Phase II states amounting to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. 16.66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as per Annex B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0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35- Creation of capital asset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6200000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6000000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4561700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4561700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1438300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340000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350000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748300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6000000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Anticipated  release to be made under component A -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. 34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to Odisha in Jan, 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Rs.32.63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Crores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for Andhra Pradesh  Under Component A (U/S Rs 6.59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-full utilisation) and expected release of Rs.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44.17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(U/S Rs 59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- full utilisation) to  Gujarat  and Rs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33.12 </a:t>
                      </a:r>
                      <a:r>
                        <a:rPr lang="en-IN" sz="1100" dirty="0" err="1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(U/S 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 66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- on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utilization of Rs 41 </a:t>
                      </a:r>
                      <a:r>
                        <a:rPr lang="en-IN" sz="1100" dirty="0" err="1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 with balance U/S of 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r>
                        <a:rPr lang="en-IN" sz="1100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100" dirty="0" err="1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)  to Odisha under comp B.  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Total of 3601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6900000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6270000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4665100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4665100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1604900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6270000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Grand Total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6942500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6303900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4683387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4665100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/>
                          <a:ea typeface="Times New Roman"/>
                        </a:rPr>
                        <a:t>1604900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6303900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76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B67C3-9A47-4BB7-AFE4-740FCE1BD5B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119" y="990600"/>
          <a:ext cx="8915401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491"/>
                <a:gridCol w="810491"/>
                <a:gridCol w="649099"/>
                <a:gridCol w="685800"/>
                <a:gridCol w="685800"/>
                <a:gridCol w="609600"/>
                <a:gridCol w="685800"/>
                <a:gridCol w="609600"/>
                <a:gridCol w="609600"/>
                <a:gridCol w="762000"/>
                <a:gridCol w="1997120"/>
              </a:tblGrid>
              <a:tr h="5470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Demand No. &amp; Name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46- MINISTRY OF HOME AFFAIRS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(In thousands)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 anchor="b"/>
                </a:tc>
              </a:tr>
              <a:tr h="10940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Major Head/Minor Head/Sub head/object head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 2017-2018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RE 2017-2018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Actual Exp </a:t>
                      </a:r>
                      <a:r>
                        <a:rPr lang="en-IN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upto</a:t>
                      </a: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Dec 17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Anticipated Exp </a:t>
                      </a:r>
                      <a:r>
                        <a:rPr lang="en-IN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Upto</a:t>
                      </a: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Dec 2017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Anticipated Exp for 4th Qtr.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Jan,18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Feb,18</a:t>
                      </a:r>
                      <a:endParaRPr lang="en-IN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Mar, 18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Remarks</a:t>
                      </a:r>
                      <a:endParaRPr lang="en-IN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551" marR="37551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5536" y="2685192"/>
          <a:ext cx="8839204" cy="3688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564"/>
                <a:gridCol w="803564"/>
                <a:gridCol w="678874"/>
                <a:gridCol w="685800"/>
                <a:gridCol w="609600"/>
                <a:gridCol w="685800"/>
                <a:gridCol w="685800"/>
                <a:gridCol w="609600"/>
                <a:gridCol w="609600"/>
                <a:gridCol w="762000"/>
                <a:gridCol w="1905002"/>
              </a:tblGrid>
              <a:tr h="160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Arial"/>
                          <a:ea typeface="Arial"/>
                        </a:rPr>
                        <a:t>3601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804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31- Grant in aid General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700000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270000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103400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103400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166600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50000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116600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  <a:latin typeface="Arial"/>
                          <a:ea typeface="Arial"/>
                        </a:rPr>
                        <a:t>270000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Anticipated  release to be made under component C and D to Phase I &amp; Phase II states amounting to </a:t>
                      </a:r>
                      <a:r>
                        <a:rPr lang="en-IN" sz="1100" b="1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en-IN" sz="11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. 16.66 </a:t>
                      </a:r>
                      <a:r>
                        <a:rPr lang="en-IN" sz="1100" b="1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as per Annex B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0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35- Creation of capital asset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6200000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6000000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4561700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4561700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1438300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340000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350000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748300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Arial"/>
                          <a:ea typeface="Arial"/>
                        </a:rPr>
                        <a:t>6000000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Anticipated  release to be made under component A -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. 34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to Odisha in Jan, 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Rs.32.63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Crores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for Andhra Pradesh  Under Component A (U/S Rs 6.59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-full utilisation) and expected release of Rs.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44.17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(U/S Rs 59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- full utilisation) to  Gujarat  and Rs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33.12 </a:t>
                      </a:r>
                      <a:r>
                        <a:rPr lang="en-IN" sz="1100" dirty="0" err="1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(U/S 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 66 </a:t>
                      </a:r>
                      <a:r>
                        <a:rPr lang="en-IN" sz="11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cr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- on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utilization of Rs 41 </a:t>
                      </a:r>
                      <a:r>
                        <a:rPr lang="en-IN" sz="1100" dirty="0" err="1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 with balance U/S of 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 </a:t>
                      </a:r>
                      <a:r>
                        <a:rPr lang="en-IN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r>
                        <a:rPr lang="en-IN" sz="1100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IN" sz="1100" dirty="0" err="1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crore</a:t>
                      </a: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)  to Odisha under comp B</a:t>
                      </a:r>
                      <a:r>
                        <a:rPr lang="en-IN" sz="11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.  </a:t>
                      </a: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(Total- 143 </a:t>
                      </a:r>
                      <a:r>
                        <a:rPr lang="en-IN" sz="1100" b="1" dirty="0" err="1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cr</a:t>
                      </a:r>
                      <a:r>
                        <a:rPr lang="en-IN" sz="11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)</a:t>
                      </a:r>
                      <a:endParaRPr lang="en-IN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1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Total of 3601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6900000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6270000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4665100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4665100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1604900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b="1">
                          <a:effectLst/>
                          <a:latin typeface="Arial"/>
                          <a:ea typeface="Arial"/>
                        </a:rPr>
                        <a:t>6270000</a:t>
                      </a:r>
                      <a:endParaRPr lang="en-IN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IN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0" y="1"/>
            <a:ext cx="91440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BE/RE-2017-18</a:t>
            </a:r>
            <a:br>
              <a:rPr kumimoji="0" lang="en-I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I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Actual Expenditure </a:t>
            </a:r>
            <a:r>
              <a:rPr kumimoji="0" lang="en-IN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upto</a:t>
            </a:r>
            <a:r>
              <a:rPr kumimoji="0" lang="en-I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Dec,2017, Anticipated Expenditure for last Quarter in respect of 3601- Grant-in Aid Transfer to State</a:t>
            </a:r>
            <a:endParaRPr kumimoji="0" lang="en-IN" sz="2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Annex B</a:t>
            </a:r>
            <a:endParaRPr lang="en-IN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4141143"/>
              </p:ext>
            </p:extLst>
          </p:nvPr>
        </p:nvGraphicFramePr>
        <p:xfrm>
          <a:off x="76200" y="1066801"/>
          <a:ext cx="8991599" cy="5562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028"/>
                <a:gridCol w="949153"/>
                <a:gridCol w="1008729"/>
                <a:gridCol w="1957881"/>
                <a:gridCol w="4158808"/>
              </a:tblGrid>
              <a:tr h="361679">
                <a:tc gridSpan="5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Details of Release anticipated under Comp C &amp; D - </a:t>
                      </a:r>
                      <a:r>
                        <a:rPr lang="en-IN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11.66 </a:t>
                      </a:r>
                      <a:r>
                        <a:rPr lang="en-IN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crores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999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Comp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States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Remarks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331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Phase-I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Andhra Pradesh/ </a:t>
                      </a:r>
                      <a:r>
                        <a:rPr lang="en-IN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Odisha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65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Phase-I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1.78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Andhra Pradesh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Already eligible for release- Unspent 20.00 lakh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6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Phase-I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3.20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Odisha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Already eligible for release- Unspent 2.02 </a:t>
                      </a:r>
                      <a:r>
                        <a:rPr lang="en-IN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61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Phase-II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6.79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Annexure A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61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Phase-II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0.60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Kerala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Unspent Balance 3.0 lakh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6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Phase-II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1.92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West Bengal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Already eligible for </a:t>
                      </a:r>
                      <a:r>
                        <a:rPr lang="en-IN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releas</a:t>
                      </a: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-Unspent Balance 1.11 </a:t>
                      </a:r>
                      <a:r>
                        <a:rPr lang="en-IN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6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Phase-II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1.37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Gujarat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Subject to full utilisation of unspent 2.23 </a:t>
                      </a:r>
                      <a:r>
                        <a:rPr lang="en-IN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6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Phase-II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Maharashtra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Subject to full utilisation of unspent 1.77 </a:t>
                      </a:r>
                      <a:r>
                        <a:rPr lang="en-IN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61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16.66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IN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301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AGENDA ITEM (I) FINANCIAL MANAGEMENT   </a:t>
            </a:r>
            <a:b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Outlay/Expenditure/Unspent Balance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B67C3-9A47-4BB7-AFE4-740FCE1BD5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29600" y="304800"/>
            <a:ext cx="6858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</a:rPr>
              <a:t>/5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6200" y="76200"/>
            <a:ext cx="685800" cy="685800"/>
            <a:chOff x="2516931" y="2503358"/>
            <a:chExt cx="1561892" cy="1598089"/>
          </a:xfrm>
        </p:grpSpPr>
        <p:pic>
          <p:nvPicPr>
            <p:cNvPr id="7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ubtitle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/>
          <a:lstStyle/>
          <a:p>
            <a:pPr marL="571500" indent="-571500" algn="l">
              <a:buNone/>
            </a:pPr>
            <a:r>
              <a:rPr lang="en-IN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III Karnataka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Outlay: Rs 128.20 Cr;		    Released: Rs 12.45 Cr</a:t>
            </a:r>
          </a:p>
          <a:p>
            <a:pPr marL="1028700" lvl="1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99.90 State 28.30)                    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12.45 State: Nil )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Expenditure: Rs 0.76 Cr                      Unspent balance: Rs 11.69 Cr</a:t>
            </a:r>
          </a:p>
          <a:p>
            <a:pPr marL="1028700" lvl="2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0.76 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State:Nil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                           (GoI:11.66; State Nil)</a:t>
            </a:r>
          </a:p>
          <a:p>
            <a:pPr marL="571500" indent="-571500" algn="l">
              <a:buNone/>
            </a:pPr>
            <a:endParaRPr lang="en-IN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71500" indent="-571500" algn="l">
              <a:buNone/>
            </a:pPr>
            <a:r>
              <a:rPr lang="en-IN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IV. Kerala</a:t>
            </a:r>
            <a:endParaRPr lang="en-IN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Outlay: Rs 158.95Cr;                          Released: Rs 6.44Cr</a:t>
            </a:r>
          </a:p>
          <a:p>
            <a:pPr marL="1028700" lvl="2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(GoI:124.95  State:34.00)                   (GoI:6.44 State: Nil)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Expenditure: Rs 1.01Cr                       Unspent balance: Rs5.43Cr</a:t>
            </a:r>
          </a:p>
          <a:p>
            <a:pPr marL="1028700" lvl="2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(GoI:1.01 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State:Nil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                          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5.43 State: Nil)</a:t>
            </a:r>
          </a:p>
          <a:p>
            <a:pPr marL="1028700" lvl="1" indent="-571500" algn="l">
              <a:buFont typeface="Arial" charset="0"/>
              <a:buChar char="•"/>
            </a:pPr>
            <a:endParaRPr lang="en-IN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AGENDA ITEM (I) Financial Management  </a:t>
            </a:r>
            <a:b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IN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Outlay/Expenditure/Unspent Balance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B67C3-9A47-4BB7-AFE4-740FCE1BD5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29600" y="304800"/>
            <a:ext cx="6858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3</a:t>
            </a:r>
            <a:r>
              <a:rPr lang="en-US" sz="2400" b="1" dirty="0" smtClean="0">
                <a:solidFill>
                  <a:srgbClr val="FFFF00"/>
                </a:solidFill>
              </a:rPr>
              <a:t>/5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6200" y="76200"/>
            <a:ext cx="685800" cy="685800"/>
            <a:chOff x="2516931" y="2503358"/>
            <a:chExt cx="1561892" cy="1598089"/>
          </a:xfrm>
        </p:grpSpPr>
        <p:pic>
          <p:nvPicPr>
            <p:cNvPr id="7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ubtitle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/>
          <a:lstStyle/>
          <a:p>
            <a:pPr marL="571500" indent="-571500" algn="l">
              <a:buNone/>
            </a:pPr>
            <a:r>
              <a:rPr lang="en-IN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 Maharashtra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Outlay: Rs 397.95 Cr;		    Released: Rs 34.12Cr</a:t>
            </a:r>
          </a:p>
          <a:p>
            <a:pPr marL="1028700" lvl="1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313.20 State 84.75)                   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34.12 State: Nil )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Expenditure: Rs 3.10 Cr                      Unspent balance: Rs 31.02Cr</a:t>
            </a:r>
          </a:p>
          <a:p>
            <a:pPr marL="1028700" lvl="2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3.10 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State:Nil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                           (GoI:31.02; State Nil)</a:t>
            </a:r>
          </a:p>
          <a:p>
            <a:pPr marL="571500" indent="-571500" algn="l"/>
            <a:endParaRPr lang="en-IN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71500" indent="-571500" algn="l">
              <a:buNone/>
            </a:pPr>
            <a:r>
              <a:rPr lang="en-IN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VI. West Bengal</a:t>
            </a:r>
            <a:endParaRPr lang="en-IN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Outlay: Rs 705.45Cr;                            Released: Rs 462.98Cr</a:t>
            </a:r>
          </a:p>
          <a:p>
            <a:pPr marL="1028700" lvl="2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(GoI:542.60  State:162.85)                  (GoI:385.58 State: 77.40)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Expenditure: Rs 316.86 Cr                  Unspent balance: Rs146.12Cr</a:t>
            </a:r>
          </a:p>
          <a:p>
            <a:pPr marL="1028700" lvl="2" indent="-571500" algn="l">
              <a:buNone/>
            </a:pP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(GoI:239.46 State:77.40)                     (</a:t>
            </a:r>
            <a:r>
              <a:rPr lang="en-IN" sz="2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GoI</a:t>
            </a:r>
            <a:r>
              <a:rPr lang="en-IN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146.12; State: Nil)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1D3A4-1CF4-49D1-9C9F-8DBF692A472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1022418"/>
          <a:ext cx="9067798" cy="5619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173"/>
                <a:gridCol w="190406"/>
                <a:gridCol w="585211"/>
                <a:gridCol w="496401"/>
                <a:gridCol w="1046802"/>
                <a:gridCol w="1467949"/>
                <a:gridCol w="189280"/>
                <a:gridCol w="927096"/>
                <a:gridCol w="915482"/>
                <a:gridCol w="762000"/>
                <a:gridCol w="1904998"/>
              </a:tblGrid>
              <a:tr h="1230210">
                <a:tc gridSpan="2"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Budget</a:t>
                      </a:r>
                      <a:r>
                        <a:rPr lang="en-IN" sz="1400" baseline="0" dirty="0" smtClean="0">
                          <a:latin typeface="Arial" pitchFamily="34" charset="0"/>
                          <a:cs typeface="Arial" pitchFamily="34" charset="0"/>
                        </a:rPr>
                        <a:t> Projection      2017-18          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Fund Release During 2017-18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Fund released so far since inception(GOI)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Expenditure so far (GOI)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Unspent</a:t>
                      </a:r>
                    </a:p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Balance</a:t>
                      </a:r>
                    </a:p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(GOI)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Release anticipated</a:t>
                      </a:r>
                      <a:r>
                        <a:rPr lang="en-IN" sz="1400" baseline="0" dirty="0" smtClean="0">
                          <a:latin typeface="Arial" pitchFamily="34" charset="0"/>
                          <a:cs typeface="Arial" pitchFamily="34" charset="0"/>
                        </a:rPr>
                        <a:t> in last quarter of 2017-18(GOI)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350">
                <a:tc gridSpan="9">
                  <a:txBody>
                    <a:bodyPr/>
                    <a:lstStyle/>
                    <a:p>
                      <a:pPr algn="l"/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A. Goa   : Outlay Rs 140.00 Crore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Remarks</a:t>
                      </a:r>
                      <a:endParaRPr lang="en-US" sz="1400" dirty="0"/>
                    </a:p>
                  </a:txBody>
                  <a:tcPr/>
                </a:tc>
              </a:tr>
              <a:tr h="576622">
                <a:tc gridSpan="2">
                  <a:txBody>
                    <a:bodyPr/>
                    <a:lstStyle/>
                    <a:p>
                      <a:pPr algn="l"/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23.56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Nil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24.16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1..24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22.92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Comp C -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Rs 0.16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2791">
                <a:tc gridSpan="10">
                  <a:txBody>
                    <a:bodyPr/>
                    <a:lstStyle/>
                    <a:p>
                      <a:pPr algn="l"/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B.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Gujarat : Outlay Rs 618.50 Crore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73214">
                <a:tc gridSpan="2">
                  <a:txBody>
                    <a:bodyPr/>
                    <a:lstStyle/>
                    <a:p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      231.29</a:t>
                      </a:r>
                    </a:p>
                    <a:p>
                      <a:pPr algn="r"/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Nil</a:t>
                      </a:r>
                    </a:p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400" b="0" dirty="0" smtClean="0">
                          <a:latin typeface="Arial" pitchFamily="34" charset="0"/>
                          <a:cs typeface="Arial" pitchFamily="34" charset="0"/>
                        </a:rPr>
                        <a:t>175.02</a:t>
                      </a:r>
                      <a:endParaRPr lang="en-IN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b="0" dirty="0" smtClean="0">
                          <a:latin typeface="Arial" pitchFamily="34" charset="0"/>
                          <a:cs typeface="Arial" pitchFamily="34" charset="0"/>
                        </a:rPr>
                        <a:t>113.72</a:t>
                      </a:r>
                      <a:endParaRPr lang="en-IN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61.30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46.35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Component B -Rs 44.17 Cr (on receipt of  utilization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unspent amount of Rs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59 Cr).</a:t>
                      </a:r>
                    </a:p>
                    <a:p>
                      <a:pPr algn="just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Timeline?</a:t>
                      </a:r>
                    </a:p>
                    <a:p>
                      <a:pPr algn="just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Component C – Rs. 2.18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8081">
                <a:tc gridSpan="10">
                  <a:txBody>
                    <a:bodyPr/>
                    <a:lstStyle/>
                    <a:p>
                      <a:pPr algn="l"/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C .Karnataka : Outlay Rs 128.20 Crore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6365">
                <a:tc>
                  <a:txBody>
                    <a:bodyPr/>
                    <a:lstStyle/>
                    <a:p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8.50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Nil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12.45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0.76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11.69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Component C- Rs 0.12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US" sz="14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44" name="TextBox 5"/>
          <p:cNvSpPr txBox="1">
            <a:spLocks noChangeArrowheads="1"/>
          </p:cNvSpPr>
          <p:nvPr/>
        </p:nvSpPr>
        <p:spPr bwMode="auto">
          <a:xfrm>
            <a:off x="38100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6245" name="Rectangle 6"/>
          <p:cNvSpPr>
            <a:spLocks noChangeArrowheads="1"/>
          </p:cNvSpPr>
          <p:nvPr/>
        </p:nvSpPr>
        <p:spPr bwMode="auto">
          <a:xfrm>
            <a:off x="990600" y="68263"/>
            <a:ext cx="7239000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sz="2150" b="1" dirty="0">
                <a:solidFill>
                  <a:srgbClr val="FFFF00"/>
                </a:solidFill>
              </a:rPr>
              <a:t>AGENDA ITEM  (I): FINANCIAL MANAGEMENT </a:t>
            </a:r>
          </a:p>
          <a:p>
            <a:pPr algn="ctr"/>
            <a:r>
              <a:rPr lang="en-IN" sz="2150" b="1" dirty="0" smtClean="0">
                <a:solidFill>
                  <a:srgbClr val="FFFF00"/>
                </a:solidFill>
              </a:rPr>
              <a:t>Release/Expenditure/Unspent  Balance</a:t>
            </a:r>
          </a:p>
        </p:txBody>
      </p:sp>
      <p:grpSp>
        <p:nvGrpSpPr>
          <p:cNvPr id="6246" name="Group 29"/>
          <p:cNvGrpSpPr>
            <a:grpSpLocks/>
          </p:cNvGrpSpPr>
          <p:nvPr/>
        </p:nvGrpSpPr>
        <p:grpSpPr bwMode="auto">
          <a:xfrm>
            <a:off x="76200" y="76200"/>
            <a:ext cx="685800" cy="685800"/>
            <a:chOff x="2516931" y="2503358"/>
            <a:chExt cx="1561892" cy="1598089"/>
          </a:xfrm>
        </p:grpSpPr>
        <p:pic>
          <p:nvPicPr>
            <p:cNvPr id="6249" name="Picture 13" descr="people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50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/>
          <p:nvPr/>
        </p:nvSpPr>
        <p:spPr>
          <a:xfrm>
            <a:off x="8001000" y="6629400"/>
            <a:ext cx="76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05800" y="76200"/>
            <a:ext cx="6858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4/5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200" y="6858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 smtClean="0">
              <a:solidFill>
                <a:srgbClr val="FFFF00"/>
              </a:solidFill>
            </a:endParaRPr>
          </a:p>
          <a:p>
            <a:pPr algn="ctr"/>
            <a:r>
              <a:rPr lang="en-IN" b="1" dirty="0" smtClean="0">
                <a:solidFill>
                  <a:srgbClr val="FFFF00"/>
                </a:solidFill>
              </a:rPr>
              <a:t>Rs in </a:t>
            </a:r>
            <a:r>
              <a:rPr lang="en-IN" b="1" dirty="0" err="1" smtClean="0">
                <a:solidFill>
                  <a:srgbClr val="FFFF00"/>
                </a:solidFill>
              </a:rPr>
              <a:t>Crores</a:t>
            </a:r>
            <a:endParaRPr lang="en-IN" b="1" dirty="0" smtClean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C9D84-A9EE-47E1-B2C0-5C1ADD86B4D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990600"/>
          <a:ext cx="8839199" cy="5691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326"/>
                <a:gridCol w="762501"/>
                <a:gridCol w="801726"/>
                <a:gridCol w="146771"/>
                <a:gridCol w="863016"/>
                <a:gridCol w="631095"/>
                <a:gridCol w="604390"/>
                <a:gridCol w="151097"/>
                <a:gridCol w="377744"/>
                <a:gridCol w="906585"/>
                <a:gridCol w="906585"/>
                <a:gridCol w="2115363"/>
              </a:tblGrid>
              <a:tr h="1089422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Budget</a:t>
                      </a:r>
                      <a:r>
                        <a:rPr lang="en-IN" sz="1200" baseline="0" dirty="0" smtClean="0">
                          <a:latin typeface="Arial" pitchFamily="34" charset="0"/>
                          <a:cs typeface="Arial" pitchFamily="34" charset="0"/>
                        </a:rPr>
                        <a:t> Projection       2017-18        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Fund Release During 2017-18 (GOI)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Fund Release so far since inception(GOI)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Expenditure so far(GOI) 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Unspent</a:t>
                      </a:r>
                    </a:p>
                    <a:p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Balance(GOI)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Release anticipated</a:t>
                      </a:r>
                      <a:r>
                        <a:rPr lang="en-IN" sz="1200" baseline="0" dirty="0" smtClean="0">
                          <a:latin typeface="Arial" pitchFamily="34" charset="0"/>
                          <a:cs typeface="Arial" pitchFamily="34" charset="0"/>
                        </a:rPr>
                        <a:t> in last quarter of 2017-18(GOI)</a:t>
                      </a:r>
                      <a:endParaRPr lang="en-IN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286">
                <a:tc gridSpan="1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D. Kerala : Outlay Rs 158.95 </a:t>
                      </a:r>
                      <a:r>
                        <a:rPr lang="en-IN" sz="1400" b="1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IN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Arial" pitchFamily="34" charset="0"/>
                          <a:cs typeface="Arial" pitchFamily="34" charset="0"/>
                        </a:rPr>
                        <a:t>Remarks</a:t>
                      </a:r>
                      <a:endParaRPr lang="en-IN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3928">
                <a:tc>
                  <a:txBody>
                    <a:bodyPr/>
                    <a:lstStyle/>
                    <a:p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9.00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Nil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6.44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1.01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5.43</a:t>
                      </a:r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Component C - Rs 1.48 </a:t>
                      </a: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IN" sz="1200" b="0" dirty="0" smtClean="0">
                          <a:latin typeface="Arial" pitchFamily="34" charset="0"/>
                          <a:cs typeface="Arial" pitchFamily="34" charset="0"/>
                        </a:rPr>
                        <a:t>Component D - Rs 0.60 </a:t>
                      </a:r>
                      <a:r>
                        <a:rPr lang="en-IN" sz="1200" b="0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r>
                        <a:rPr lang="en-IN" sz="1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(on receipt of  utilization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unspent amount of Rs. 0.03 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Cr).</a:t>
                      </a:r>
                    </a:p>
                  </a:txBody>
                  <a:tcPr/>
                </a:tc>
              </a:tr>
              <a:tr h="392867">
                <a:tc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E. Maharashtra :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Outlay Rs 397.95Crore</a:t>
                      </a:r>
                      <a:endParaRPr lang="en-IN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I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="1" dirty="0" smtClean="0"/>
                    </a:p>
                  </a:txBody>
                  <a:tcPr/>
                </a:tc>
              </a:tr>
              <a:tr h="1027170">
                <a:tc>
                  <a:txBody>
                    <a:bodyPr/>
                    <a:lstStyle/>
                    <a:p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90.80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Nil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34.12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31.02</a:t>
                      </a:r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Component C -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1.25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</a:p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Component D -Rs 2.00 Cr 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(on receipt of full utilization  of unspent balance  of   Rs. 1.97 Cr)</a:t>
                      </a:r>
                      <a:endParaRPr lang="en-IN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286">
                <a:tc gridSpan="11"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F. West Bengal :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Outlay Rs 705.45 </a:t>
                      </a:r>
                      <a:r>
                        <a:rPr lang="en-IN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b="1" dirty="0"/>
                    </a:p>
                  </a:txBody>
                  <a:tcPr/>
                </a:tc>
              </a:tr>
              <a:tr h="480105">
                <a:tc>
                  <a:txBody>
                    <a:bodyPr/>
                    <a:lstStyle/>
                    <a:p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200" dirty="0" smtClean="0">
                          <a:latin typeface="Arial" pitchFamily="34" charset="0"/>
                          <a:cs typeface="Arial" pitchFamily="34" charset="0"/>
                        </a:rPr>
                        <a:t>192.30</a:t>
                      </a:r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115.38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385.58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239.46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146.12</a:t>
                      </a:r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1.60</a:t>
                      </a:r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Component C- Rs 1.60 </a:t>
                      </a:r>
                      <a:r>
                        <a:rPr lang="en-US" sz="12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Crore</a:t>
                      </a:r>
                      <a:endParaRPr lang="en-IN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70736">
                <a:tc>
                  <a:txBody>
                    <a:bodyPr/>
                    <a:lstStyle/>
                    <a:p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r"/>
                      <a:endParaRPr lang="en-IN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Total to be released in Last Qtr</a:t>
                      </a:r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44.17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06.79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smtClean="0">
                          <a:latin typeface="Arial" pitchFamily="34" charset="0"/>
                          <a:cs typeface="Arial" pitchFamily="34" charset="0"/>
                        </a:rPr>
                        <a:t>02.60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Component 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Component 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latin typeface="Arial" pitchFamily="34" charset="0"/>
                          <a:cs typeface="Arial" pitchFamily="34" charset="0"/>
                        </a:rPr>
                        <a:t>Component 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05" name="TextBox 5"/>
          <p:cNvSpPr txBox="1">
            <a:spLocks noChangeArrowheads="1"/>
          </p:cNvSpPr>
          <p:nvPr/>
        </p:nvSpPr>
        <p:spPr bwMode="auto">
          <a:xfrm>
            <a:off x="38100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7206" name="Rectangle 6"/>
          <p:cNvSpPr>
            <a:spLocks noChangeArrowheads="1"/>
          </p:cNvSpPr>
          <p:nvPr/>
        </p:nvSpPr>
        <p:spPr bwMode="auto">
          <a:xfrm>
            <a:off x="990600" y="68263"/>
            <a:ext cx="7010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N" sz="2200" b="1" dirty="0">
                <a:solidFill>
                  <a:srgbClr val="FFFF00"/>
                </a:solidFill>
              </a:rPr>
              <a:t>AGENDA ITEM  (I): FINANCIAL MANAGEMENT </a:t>
            </a:r>
          </a:p>
          <a:p>
            <a:pPr algn="ctr"/>
            <a:r>
              <a:rPr lang="en-IN" sz="2200" b="1" dirty="0" smtClean="0">
                <a:solidFill>
                  <a:srgbClr val="FFFF00"/>
                </a:solidFill>
              </a:rPr>
              <a:t>Release/Expenditure /Unspent Balance</a:t>
            </a:r>
          </a:p>
        </p:txBody>
      </p:sp>
      <p:grpSp>
        <p:nvGrpSpPr>
          <p:cNvPr id="7207" name="Group 29"/>
          <p:cNvGrpSpPr>
            <a:grpSpLocks/>
          </p:cNvGrpSpPr>
          <p:nvPr/>
        </p:nvGrpSpPr>
        <p:grpSpPr bwMode="auto">
          <a:xfrm>
            <a:off x="76200" y="76200"/>
            <a:ext cx="685800" cy="685800"/>
            <a:chOff x="2516931" y="2503358"/>
            <a:chExt cx="1561892" cy="1598089"/>
          </a:xfrm>
        </p:grpSpPr>
        <p:pic>
          <p:nvPicPr>
            <p:cNvPr id="7210" name="Picture 13" descr="people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1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/>
          <p:nvPr/>
        </p:nvSpPr>
        <p:spPr>
          <a:xfrm>
            <a:off x="8001000" y="6629400"/>
            <a:ext cx="76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58200" y="152400"/>
            <a:ext cx="6858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</a:rPr>
              <a:t>5</a:t>
            </a:r>
            <a:r>
              <a:rPr lang="en-US" sz="2400" b="1" dirty="0" smtClean="0">
                <a:solidFill>
                  <a:srgbClr val="FFFF00"/>
                </a:solidFill>
              </a:rPr>
              <a:t>/5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200" y="6096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 smtClean="0">
              <a:solidFill>
                <a:srgbClr val="FFFF00"/>
              </a:solidFill>
            </a:endParaRPr>
          </a:p>
          <a:p>
            <a:pPr algn="ctr"/>
            <a:r>
              <a:rPr lang="en-IN" b="1" dirty="0" smtClean="0">
                <a:solidFill>
                  <a:srgbClr val="FFFF00"/>
                </a:solidFill>
              </a:rPr>
              <a:t>Rs in </a:t>
            </a:r>
            <a:r>
              <a:rPr lang="en-IN" b="1" dirty="0" err="1" smtClean="0">
                <a:solidFill>
                  <a:srgbClr val="FFFF00"/>
                </a:solidFill>
              </a:rPr>
              <a:t>Crores</a:t>
            </a:r>
            <a:endParaRPr lang="en-IN" b="1" dirty="0" smtClean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166F6-5F5B-4045-A130-B41015E0F13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1259447"/>
          <a:ext cx="8991599" cy="398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188969"/>
                <a:gridCol w="1611631"/>
                <a:gridCol w="2209799"/>
              </a:tblGrid>
              <a:tr h="4180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Position   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 Filled up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Vacant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Remarks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4976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Project Manager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Kerala,Karnataka,Gujarat,Goa,Maharashtra,West-Bengal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KPMG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engaged as   PMC in Gujarat &amp; Maharashtra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      States to expedite filling up vacant positions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4976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Sector (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Engg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.) Expert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Karnataka, Gujarat, Goa,</a:t>
                      </a:r>
                    </a:p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Maharashtra, West-Bengal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Kerala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777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Financial Specialist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Gujarat,Goa,Maharashtra,West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-Bengal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Kerala &amp; Karnataka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777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Procurement Specialist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Kerala, Karnataka, Gujarat, West-Bengal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Maharashtra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&amp; Goa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08" name="TextBox 5"/>
          <p:cNvSpPr txBox="1">
            <a:spLocks noChangeArrowheads="1"/>
          </p:cNvSpPr>
          <p:nvPr/>
        </p:nvSpPr>
        <p:spPr bwMode="auto">
          <a:xfrm>
            <a:off x="38100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11309" name="Rectangle 6"/>
          <p:cNvSpPr>
            <a:spLocks noChangeArrowheads="1"/>
          </p:cNvSpPr>
          <p:nvPr/>
        </p:nvSpPr>
        <p:spPr bwMode="auto">
          <a:xfrm>
            <a:off x="990600" y="68263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sz="2000" b="1" dirty="0">
                <a:solidFill>
                  <a:srgbClr val="FFFF00"/>
                </a:solidFill>
              </a:rPr>
              <a:t>AGENDA ITEM (II)- FILLING UP VACANT POSITIONS IN SPIUs</a:t>
            </a:r>
          </a:p>
          <a:p>
            <a:pPr algn="ctr"/>
            <a:r>
              <a:rPr lang="en-IN" sz="2000" b="1" dirty="0" smtClean="0">
                <a:solidFill>
                  <a:srgbClr val="FFFF00"/>
                </a:solidFill>
              </a:rPr>
              <a:t>Standard Staffing Pattern  And Current Position</a:t>
            </a:r>
            <a:endParaRPr lang="en-IN" sz="2000" b="1" dirty="0">
              <a:solidFill>
                <a:srgbClr val="FFFF00"/>
              </a:solidFill>
            </a:endParaRPr>
          </a:p>
        </p:txBody>
      </p:sp>
      <p:grpSp>
        <p:nvGrpSpPr>
          <p:cNvPr id="11310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11311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12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2200" b="1" dirty="0" smtClean="0">
                <a:solidFill>
                  <a:srgbClr val="FFFF00"/>
                </a:solidFill>
              </a:rPr>
              <a:t>Contd..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6868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/>
                <a:gridCol w="2413000"/>
                <a:gridCol w="2413000"/>
                <a:gridCol w="1930400"/>
              </a:tblGrid>
              <a:tr h="41353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Position   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 Filled up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Vacant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Remarks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497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Environment Specialist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Karnataka,Gujarat,Maharashtra,West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-Bengal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Kerala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&amp;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Goa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KPMG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engaged as   PMC in Gujarat &amp; Maharashtra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      States to expedite filling up vacant 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positions</a:t>
                      </a:r>
                      <a:endParaRPr lang="en-US" sz="2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497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Social Management Specialist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Karnataka,Gujarat,Maharashtra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West Bengal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Kerala,Goa</a:t>
                      </a: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731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Support Staff</a:t>
                      </a:r>
                    </a:p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(MIS/IT)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Kerala,Karnataka,Gujarat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Goa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Maharashtra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West Bengal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B67C3-9A47-4BB7-AFE4-740FCE1BD5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52400" y="152400"/>
            <a:ext cx="685800" cy="685800"/>
            <a:chOff x="2516931" y="2503358"/>
            <a:chExt cx="1561892" cy="1598089"/>
          </a:xfrm>
        </p:grpSpPr>
        <p:pic>
          <p:nvPicPr>
            <p:cNvPr id="7" name="Picture 13" descr="peopl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6931" y="2503358"/>
              <a:ext cx="1561892" cy="1598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5164" y="2651560"/>
              <a:ext cx="1276416" cy="1298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7382</TotalTime>
  <Words>3390</Words>
  <Application>Microsoft Office PowerPoint</Application>
  <PresentationFormat>On-screen Show (4:3)</PresentationFormat>
  <Paragraphs>1183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NCRMP Phase II</vt:lpstr>
      <vt:lpstr>AGENDA ITEM (I) FINANCIAL MANAGEMENT    Outlay/Expenditure/Unspent Balance</vt:lpstr>
      <vt:lpstr>AGENDA ITEM (I) FINANCIAL MANAGEMENT    Outlay/Expenditure/Unspent Balance</vt:lpstr>
      <vt:lpstr>AGENDA ITEM (I) Financial Management   Outlay/Expenditure/Unspent Balance</vt:lpstr>
      <vt:lpstr>Slide 6</vt:lpstr>
      <vt:lpstr>Slide 7</vt:lpstr>
      <vt:lpstr>Slide 8</vt:lpstr>
      <vt:lpstr>Contd..</vt:lpstr>
      <vt:lpstr>                AGENDA ITEM (III): COMPONENT  A             Early Warning Dissemination System(EWDS)</vt:lpstr>
      <vt:lpstr>Contd..</vt:lpstr>
      <vt:lpstr> AGENDA ITEM (IV) COMP. B : CYCLONE RISK MITIGATION INFRASTRUCTURE              Physical Progress- GOA  </vt:lpstr>
      <vt:lpstr>AGENDA ITEM (IV) COMP. B : CYCLONE RISK MITIGATION INFRASTRUCTURE              Physical Progress- GUJARAT  </vt:lpstr>
      <vt:lpstr> AGENDA ITEM (IV) COMP. B : CYCLONE RISK MITIGATION INFRASTRUCTURE              Physical Progress- KARNATAKA</vt:lpstr>
      <vt:lpstr>AGENDA ITEM (IV) COMP. B : CYCLONE RISK MITIGATION INFRASTRUCTURE              Physical Progress- KERALA</vt:lpstr>
      <vt:lpstr>  AGENDA ITEM (IV) COMP. B : CYCLONE RISK MITIGATION INFRASTRUCTURE              Physical Progress- MAHARASHTRA </vt:lpstr>
      <vt:lpstr> AGENDA ITEM (IV) COMP. B : CYCLONE RISK MITIGATION INFRASTRUCTURE              Physical Progress- WEST BENGAL                    </vt:lpstr>
      <vt:lpstr>AGENDA ITEM (V) : COMPONENT C </vt:lpstr>
      <vt:lpstr>AGENDA ITEM (V) : COMPONENT-C</vt:lpstr>
      <vt:lpstr>AGENDA ITEM(V) : COMPONENT-C</vt:lpstr>
      <vt:lpstr> AGENDA ITEM(V) : COMPONENT-C Proposed State Wise Budget Allocation                                                                                      Rs. in Cr. </vt:lpstr>
      <vt:lpstr> AGENDA ITEM (VI) :  STATUS OF EXTERNAL AUDIT(2016-2017)</vt:lpstr>
      <vt:lpstr>Thank You </vt:lpstr>
      <vt:lpstr>Slide 24</vt:lpstr>
      <vt:lpstr>Slide 25</vt:lpstr>
      <vt:lpstr>Slide 26</vt:lpstr>
      <vt:lpstr>Slide 27</vt:lpstr>
      <vt:lpstr>Agenda item (V) : Component-C Proposed Budget Allocation  for Capacity Building Training</vt:lpstr>
      <vt:lpstr>Agenda item (V) : Component-C Proposed Budget Allocation  for Shelter Training</vt:lpstr>
      <vt:lpstr>Slide 30</vt:lpstr>
      <vt:lpstr>BE/RE-2017-18 Actual Expenditure upto Dec,2017, Anticipated Expenditure for last Quarter</vt:lpstr>
      <vt:lpstr>Contd..</vt:lpstr>
      <vt:lpstr>Slide 33</vt:lpstr>
      <vt:lpstr>Annex B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Madhur</dc:creator>
  <cp:lastModifiedBy>admin</cp:lastModifiedBy>
  <cp:revision>1539</cp:revision>
  <dcterms:created xsi:type="dcterms:W3CDTF">2015-08-28T06:03:44Z</dcterms:created>
  <dcterms:modified xsi:type="dcterms:W3CDTF">2018-01-19T04:25:52Z</dcterms:modified>
</cp:coreProperties>
</file>